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Helvetica Neue"/>
      <p:regular r:id="rId41"/>
      <p:bold r:id="rId42"/>
      <p:italic r:id="rId43"/>
      <p:boldItalic r:id="rId44"/>
    </p:embeddedFont>
    <p:embeddedFont>
      <p:font typeface="Cambria Math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1BA8ED-D799-4DB4-9810-AE3DB46EFEC6}">
  <a:tblStyle styleId="{C61BA8ED-D799-4DB4-9810-AE3DB46EFEC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rgbClr val="78909C">
              <a:alpha val="20000"/>
            </a:srgbClr>
          </a:solidFill>
        </a:fill>
      </a:tcStyle>
    </a:band1H>
    <a:band2H>
      <a:tcTxStyle/>
    </a:band2H>
    <a:band1V>
      <a:tcTxStyle/>
      <a:tcStyle>
        <a:fill>
          <a:solidFill>
            <a:srgbClr val="78909C">
              <a:alpha val="20000"/>
            </a:srgb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ECB4E9E5-A22A-4856-A0B2-DC102B516BDA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CambriaMath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04dfc0f1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2c04dfc0f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b0aae68ec_1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6b0aae68ec_1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b0aae68ec_1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6b0aae68ec_1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b0aae68ec_1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Starts preparing after seeing shubam enter cafe</a:t>
            </a:r>
            <a:endParaRPr/>
          </a:p>
        </p:txBody>
      </p:sp>
      <p:sp>
        <p:nvSpPr>
          <p:cNvPr id="166" name="Google Shape;166;g26b0aae68ec_1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b0aae68ec_1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6b0aae68ec_1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b0aae68e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b0aae68e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Starts executing instruction along the predicted path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b2020cea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b2020cea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</a:t>
            </a:r>
            <a:r>
              <a:rPr lang="en"/>
              <a:t> with google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b22d9a440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6b22d9a440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b2020cea4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6b2020cea4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b2020cea4_4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b2020cea4_4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06a14d56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06a14d56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04dfc0f1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04dfc0f1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06a14d56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06a14d56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b0aae68ec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other mitigations too</a:t>
            </a:r>
            <a:endParaRPr/>
          </a:p>
        </p:txBody>
      </p:sp>
      <p:sp>
        <p:nvSpPr>
          <p:cNvPr id="329" name="Google Shape;329;g26b0aae68ec_1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04dfc0f1d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c04dfc0f1d_0_1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6b2020cea4_2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6b2020cea4_2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b2020cea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6b2020cea4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06a14d56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06a14d56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arrows between white bar and black bar in Berti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06a14d56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c06a14d56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Security in the left balance,.....................Last slide should be balanced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b2020cea4_4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6b2020cea4_4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b2020cea4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6b2020cea4_4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b2020cea4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6b2020cea4_2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04dfc0f1d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04dfc0f1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speak about frequency numbers, connect the two bottlenecks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b2020cea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b2020ce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c06a14d56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c06a14d56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06a14d56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c06a14d56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c06a14d56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c06a14d56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6b2020cea4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6b2020cea4_2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06a14d5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06a14d5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explanation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06a14d56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06a14d56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- cover drive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b2020cea4_4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security? -&gt;communities focus was perf. For very long time no one talked about security.</a:t>
            </a:r>
            <a:endParaRPr/>
          </a:p>
        </p:txBody>
      </p:sp>
      <p:sp>
        <p:nvSpPr>
          <p:cNvPr id="109" name="Google Shape;109;g26b2020cea4_4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b0aae68ec_3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6b0aae68ec_3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06a14d56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06a14d56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Conference in architecture and 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b2020cea4_4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6b2020cea4_4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Conferenc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jkdjfkjsdklfjd" id="10" name="Google Shape;10;p2" title="jhjdhfjsdh"/>
          <p:cNvSpPr txBox="1"/>
          <p:nvPr>
            <p:ph type="ctrTitle"/>
          </p:nvPr>
        </p:nvSpPr>
        <p:spPr>
          <a:xfrm>
            <a:off x="1207425" y="2555590"/>
            <a:ext cx="5693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Helvetica Neue"/>
              <a:buNone/>
              <a:defRPr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311708" y="30612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900"/>
              <a:buFont typeface="Helvetica Neue"/>
              <a:buNone/>
              <a:defRPr sz="47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descr="jkdjfkjsdklfjd" id="12" name="Google Shape;12;p2" title="jhjdhfjsdh"/>
          <p:cNvSpPr txBox="1"/>
          <p:nvPr>
            <p:ph idx="3" type="ctrTitle"/>
          </p:nvPr>
        </p:nvSpPr>
        <p:spPr>
          <a:xfrm>
            <a:off x="313526" y="4125300"/>
            <a:ext cx="4967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None/>
              <a:defRPr sz="4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986876" y="2432381"/>
            <a:ext cx="19623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11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2pPr>
            <a:lvl3pPr lvl="2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3pPr>
            <a:lvl4pPr lvl="3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4pPr>
            <a:lvl5pPr lvl="4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5pPr>
            <a:lvl6pPr lvl="5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6pPr>
            <a:lvl7pPr lvl="6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7pPr>
            <a:lvl8pPr lvl="7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8pPr>
            <a:lvl9pPr lvl="8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2300"/>
              <a:buNone/>
              <a:defRPr sz="11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1541" y="79838"/>
            <a:ext cx="548700" cy="520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7">
          <p15:clr>
            <a:srgbClr val="FA7B17"/>
          </p15:clr>
        </p15:guide>
        <p15:guide id="2" pos="565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Helvetica Neue"/>
              <a:buNone/>
              <a:defRPr b="1" sz="33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b="1" sz="1200">
                <a:latin typeface="Cambria"/>
                <a:ea typeface="Cambria"/>
                <a:cs typeface="Cambria"/>
                <a:sym typeface="Cambria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b="1" sz="1200">
                <a:latin typeface="Cambria"/>
                <a:ea typeface="Cambria"/>
                <a:cs typeface="Cambria"/>
                <a:sym typeface="Cambria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b="1" sz="1200">
                <a:latin typeface="Cambria"/>
                <a:ea typeface="Cambria"/>
                <a:cs typeface="Cambria"/>
                <a:sym typeface="Cambria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b="1" sz="1200">
                <a:latin typeface="Cambria"/>
                <a:ea typeface="Cambria"/>
                <a:cs typeface="Cambria"/>
                <a:sym typeface="Cambria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b="1" sz="1200">
                <a:latin typeface="Cambria"/>
                <a:ea typeface="Cambria"/>
                <a:cs typeface="Cambria"/>
                <a:sym typeface="Cambria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b="1" sz="1200">
                <a:latin typeface="Cambria"/>
                <a:ea typeface="Cambria"/>
                <a:cs typeface="Cambria"/>
                <a:sym typeface="Cambria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b="1" sz="1200">
                <a:latin typeface="Cambria"/>
                <a:ea typeface="Cambria"/>
                <a:cs typeface="Cambria"/>
                <a:sym typeface="Cambria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ria"/>
              <a:buNone/>
              <a:defRPr b="1" sz="1200"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1" y="785813"/>
            <a:ext cx="8520600" cy="4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4650" lvl="5" marL="2743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4650" lvl="6" marL="32004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4650" lvl="7" marL="36576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4650" lvl="8" marL="411480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23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4259826" y="4730075"/>
            <a:ext cx="3627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66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CAOS">
  <p:cSld name="TITLE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311701" y="1039872"/>
            <a:ext cx="85206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900"/>
              <a:buFont typeface="Arial"/>
              <a:buNone/>
              <a:defRPr sz="47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/>
        </p:txBody>
      </p:sp>
      <p:sp>
        <p:nvSpPr>
          <p:cNvPr descr="jkdjfkjsdklfjd" id="23" name="Google Shape;23;p4" title="jhjdhfjsdh"/>
          <p:cNvSpPr txBox="1"/>
          <p:nvPr>
            <p:ph idx="2" type="ctrTitle"/>
          </p:nvPr>
        </p:nvSpPr>
        <p:spPr>
          <a:xfrm>
            <a:off x="1645609" y="2866575"/>
            <a:ext cx="617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/>
        </p:txBody>
      </p:sp>
      <p:sp>
        <p:nvSpPr>
          <p:cNvPr descr="jkdjfkjsdklfjd" id="24" name="Google Shape;24;p4" title="jhjdhfjsdh"/>
          <p:cNvSpPr txBox="1"/>
          <p:nvPr>
            <p:ph idx="3" type="ctrTitle"/>
          </p:nvPr>
        </p:nvSpPr>
        <p:spPr>
          <a:xfrm>
            <a:off x="320125" y="4565548"/>
            <a:ext cx="3137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97">
          <p15:clr>
            <a:srgbClr val="FA7B17"/>
          </p15:clr>
        </p15:guide>
        <p15:guide id="2" orient="horz" pos="41">
          <p15:clr>
            <a:srgbClr val="FA7B17"/>
          </p15:clr>
        </p15:guide>
        <p15:guide id="3" orient="horz" pos="96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47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311701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5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 sz="25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81001" y="114301"/>
            <a:ext cx="8382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Helvetica Neue"/>
              <a:buNone/>
              <a:defRPr b="1" sz="41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b="1" sz="20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b="1" sz="20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b="1" sz="20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b="1" sz="20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b="1" sz="20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b="1" sz="20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b="1" sz="20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Helvetica Neue"/>
              <a:buNone/>
              <a:defRPr b="1" sz="20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81001" y="800100"/>
            <a:ext cx="83820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0005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900"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5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20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22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140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077200" y="47553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b="0" i="0" sz="1800" u="none" cap="none" strike="noStrik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b="0" i="0" sz="1800" u="none" cap="none" strike="noStrik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b="0" i="0" sz="1800" u="none" cap="none" strike="noStrik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b="0" i="0" sz="1800" u="none" cap="none" strike="noStrik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b="0" i="0" sz="1800" u="none" cap="none" strike="noStrik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b="0" i="0" sz="1800" u="none" cap="none" strike="noStrik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b="0" i="0" sz="1800" u="none" cap="none" strike="noStrik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b="0" i="0" sz="1800" u="none" cap="none" strike="noStrik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500"/>
              <a:buFont typeface="Cambria Math"/>
              <a:buNone/>
              <a:defRPr b="0" i="0" sz="1800" u="none" cap="none" strike="noStrik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_AND_BODY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Helvetica Neue"/>
              <a:buNone/>
              <a:defRPr b="1" sz="34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Helvetica Neue"/>
              <a:buNone/>
              <a:defRPr b="1" sz="28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Helvetica Neue"/>
              <a:buNone/>
              <a:defRPr b="1" sz="28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Helvetica Neue"/>
              <a:buNone/>
              <a:defRPr b="1" sz="28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Helvetica Neue"/>
              <a:buNone/>
              <a:defRPr b="1" sz="28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Helvetica Neue"/>
              <a:buNone/>
              <a:defRPr b="1" sz="28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Helvetica Neue"/>
              <a:buNone/>
              <a:defRPr b="1" sz="28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Helvetica Neue"/>
              <a:buNone/>
              <a:defRPr b="1" sz="28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Helvetica Neue"/>
              <a:buNone/>
              <a:defRPr b="1" sz="28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7086600" y="47901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Conference 1">
  <p:cSld name="TITLE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jkdjfkjsdklfjd" id="40" name="Google Shape;40;p8" title="jhjdhfjsdh"/>
          <p:cNvSpPr txBox="1"/>
          <p:nvPr>
            <p:ph type="ctrTitle"/>
          </p:nvPr>
        </p:nvSpPr>
        <p:spPr>
          <a:xfrm>
            <a:off x="1207425" y="2555590"/>
            <a:ext cx="5693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  <a:defRPr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/>
        </p:txBody>
      </p:sp>
      <p:sp>
        <p:nvSpPr>
          <p:cNvPr id="41" name="Google Shape;41;p8"/>
          <p:cNvSpPr txBox="1"/>
          <p:nvPr>
            <p:ph idx="2" type="ctrTitle"/>
          </p:nvPr>
        </p:nvSpPr>
        <p:spPr>
          <a:xfrm>
            <a:off x="311708" y="30612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900"/>
              <a:buFont typeface="Arial"/>
              <a:buNone/>
              <a:defRPr sz="47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4700"/>
            </a:lvl9pPr>
          </a:lstStyle>
          <a:p/>
        </p:txBody>
      </p:sp>
      <p:sp>
        <p:nvSpPr>
          <p:cNvPr descr="jkdjfkjsdklfjd" id="42" name="Google Shape;42;p8" title="jhjdhfjsdh"/>
          <p:cNvSpPr txBox="1"/>
          <p:nvPr>
            <p:ph idx="3" type="ctrTitle"/>
          </p:nvPr>
        </p:nvSpPr>
        <p:spPr>
          <a:xfrm>
            <a:off x="313526" y="4125300"/>
            <a:ext cx="4967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Cambria"/>
              <a:buNone/>
              <a:defRPr sz="4700"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6986876" y="2432381"/>
            <a:ext cx="19623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11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2pPr>
            <a:lvl3pPr lvl="2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3pPr>
            <a:lvl4pPr lvl="3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4pPr>
            <a:lvl5pPr lvl="4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5pPr>
            <a:lvl6pPr lvl="5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6pPr>
            <a:lvl7pPr lvl="6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7pPr>
            <a:lvl8pPr lvl="7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300"/>
              <a:buNone/>
              <a:defRPr sz="1100"/>
            </a:lvl8pPr>
            <a:lvl9pPr lvl="8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2300"/>
              <a:buNone/>
              <a:defRPr sz="11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1541" y="79838"/>
            <a:ext cx="548700" cy="520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7">
          <p15:clr>
            <a:srgbClr val="FA7B17"/>
          </p15:clr>
        </p15:guide>
        <p15:guide id="2" pos="565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_AND_BODY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2">
  <p:cSld name="TITLE_AND_BODY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2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1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1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mbria"/>
              <a:buChar char="●"/>
              <a:defRPr b="0" i="0" sz="2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746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○"/>
              <a:defRPr b="0" i="0" sz="23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7465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■"/>
              <a:defRPr b="0" i="0" sz="23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74650" lvl="3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●"/>
              <a:defRPr b="0" i="0" sz="23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74650" lvl="4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○"/>
              <a:defRPr b="0" i="0" sz="23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74650" lvl="5" marL="2743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■"/>
              <a:defRPr b="0" i="0" sz="23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7465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●"/>
              <a:defRPr b="0" i="0" sz="23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7465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ambria"/>
              <a:buChar char="○"/>
              <a:defRPr b="0" i="0" sz="23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7465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2300"/>
              <a:buFont typeface="Cambria"/>
              <a:buChar char="■"/>
              <a:defRPr b="0" i="0" sz="23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4759" y="473566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orient="horz" pos="171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9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40.png"/><Relationship Id="rId8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mailto:sumon@cse.iitb.ac.in" TargetMode="External"/><Relationship Id="rId4" Type="http://schemas.openxmlformats.org/officeDocument/2006/relationships/hyperlink" Target="mailto:biswa@cse.iitb.ac.in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2" type="ctrTitle"/>
          </p:nvPr>
        </p:nvSpPr>
        <p:spPr>
          <a:xfrm>
            <a:off x="501297" y="905316"/>
            <a:ext cx="8141400" cy="40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b="1" lang="en" sz="2600">
                <a:latin typeface="Helvetica Neue"/>
                <a:ea typeface="Helvetica Neue"/>
                <a:cs typeface="Helvetica Neue"/>
                <a:sym typeface="Helvetica Neue"/>
              </a:rPr>
              <a:t>Do not Forget Hardware Prefetching While Mitigating Speculative Execution Attacks</a:t>
            </a:r>
            <a:b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b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Sumon Nath, MS@CSE-IITB 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CASPER Research Group </a:t>
            </a:r>
            <a:endParaRPr sz="2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Adviser: </a:t>
            </a:r>
            <a:r>
              <a:rPr b="1" lang="en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Biswa</a:t>
            </a:r>
            <a:b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endParaRPr i="1" sz="15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650170" y="4749840"/>
            <a:ext cx="49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4" y="75163"/>
            <a:ext cx="1812920" cy="54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350" y="1866526"/>
            <a:ext cx="2218076" cy="16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3375" y="1943461"/>
            <a:ext cx="1541075" cy="15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8800" y="1893113"/>
            <a:ext cx="1446663" cy="15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8939"/>
            <a:ext cx="9144002" cy="45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248150" y="243500"/>
            <a:ext cx="8895900" cy="43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Execution</a:t>
            </a:r>
            <a:endParaRPr b="1" sz="3200">
              <a:solidFill>
                <a:srgbClr val="C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5391807" y="2481110"/>
            <a:ext cx="1210800" cy="1518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1705127" y="1403756"/>
            <a:ext cx="1383300" cy="734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1442917" y="882682"/>
            <a:ext cx="1955100" cy="469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7086600" y="47901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>
              <a:solidFill>
                <a:srgbClr val="C00000"/>
              </a:solidFill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24" y="2835799"/>
            <a:ext cx="951050" cy="9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468400" y="2736537"/>
            <a:ext cx="1153500" cy="1174500"/>
          </a:xfrm>
          <a:prstGeom prst="flowChartConnector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1794775" y="3460600"/>
            <a:ext cx="12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Karan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5133900" y="3911025"/>
            <a:ext cx="179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Shubham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8939"/>
            <a:ext cx="9144002" cy="45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7086600" y="47901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>
              <a:solidFill>
                <a:srgbClr val="C00000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48150" y="243500"/>
            <a:ext cx="8895900" cy="43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Execution</a:t>
            </a:r>
            <a:endParaRPr b="1" sz="3200">
              <a:solidFill>
                <a:srgbClr val="C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24" y="2835799"/>
            <a:ext cx="951050" cy="9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468400" y="2736537"/>
            <a:ext cx="1153500" cy="1174500"/>
          </a:xfrm>
          <a:prstGeom prst="flowChartConnector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1794775" y="3460600"/>
            <a:ext cx="12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Karan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5133900" y="3911025"/>
            <a:ext cx="179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Shubham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8938"/>
            <a:ext cx="9144002" cy="45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3892506" y="1565515"/>
            <a:ext cx="1125600" cy="1040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5335445" y="2431830"/>
            <a:ext cx="1125600" cy="1631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6518253" y="507649"/>
            <a:ext cx="1125600" cy="1631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1306961" y="674383"/>
            <a:ext cx="1800600" cy="1464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7086600" y="47901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>
              <a:solidFill>
                <a:srgbClr val="C00000"/>
              </a:solidFill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48150" y="243500"/>
            <a:ext cx="8895900" cy="43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Execution</a:t>
            </a:r>
            <a:endParaRPr b="1" sz="3200">
              <a:solidFill>
                <a:srgbClr val="C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24" y="2835799"/>
            <a:ext cx="951050" cy="9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468400" y="2736537"/>
            <a:ext cx="1153500" cy="1174500"/>
          </a:xfrm>
          <a:prstGeom prst="flowChartConnector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1794775" y="3460600"/>
            <a:ext cx="12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Karan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5133900" y="3911025"/>
            <a:ext cx="179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Shubham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5080"/>
            <a:ext cx="9144002" cy="45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/>
          <p:nvPr/>
        </p:nvSpPr>
        <p:spPr>
          <a:xfrm>
            <a:off x="4020070" y="1731053"/>
            <a:ext cx="799500" cy="794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6570095" y="837937"/>
            <a:ext cx="936600" cy="97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7086600" y="47901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>
              <a:solidFill>
                <a:srgbClr val="C00000"/>
              </a:solidFill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248150" y="243500"/>
            <a:ext cx="8895900" cy="43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Execution</a:t>
            </a:r>
            <a:endParaRPr b="1" sz="3200">
              <a:solidFill>
                <a:srgbClr val="C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24" y="2835799"/>
            <a:ext cx="951050" cy="9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/>
          <p:nvPr/>
        </p:nvSpPr>
        <p:spPr>
          <a:xfrm>
            <a:off x="468400" y="2736537"/>
            <a:ext cx="1153500" cy="1174500"/>
          </a:xfrm>
          <a:prstGeom prst="flowChartConnector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1794775" y="3460600"/>
            <a:ext cx="12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Karan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5133900" y="3911025"/>
            <a:ext cx="179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Shubham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Real Processor and Branch Predictor</a:t>
            </a:r>
            <a:endParaRPr sz="3200"/>
          </a:p>
        </p:txBody>
      </p:sp>
      <p:sp>
        <p:nvSpPr>
          <p:cNvPr id="197" name="Google Shape;197;p24"/>
          <p:cNvSpPr txBox="1"/>
          <p:nvPr/>
        </p:nvSpPr>
        <p:spPr>
          <a:xfrm>
            <a:off x="267600" y="860250"/>
            <a:ext cx="8838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Similarly CPU </a:t>
            </a:r>
            <a:r>
              <a:rPr b="1" lang="en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speculates on a branch (e.g. an if condition) </a:t>
            </a:r>
            <a:r>
              <a:rPr lang="en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</a:t>
            </a:r>
            <a:r>
              <a:rPr b="1" lang="en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gain performance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100" y="2166320"/>
            <a:ext cx="1833400" cy="12163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p24"/>
          <p:cNvGraphicFramePr/>
          <p:nvPr/>
        </p:nvGraphicFramePr>
        <p:xfrm>
          <a:off x="3293198" y="20069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{C61BA8ED-D799-4DB4-9810-AE3DB46EFEC6}</a:tableStyleId>
              </a:tblPr>
              <a:tblGrid>
                <a:gridCol w="694275"/>
              </a:tblGrid>
              <a:tr h="39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79" u="none" cap="none" strike="noStrike"/>
                        <a:t>I</a:t>
                      </a:r>
                      <a:r>
                        <a:rPr baseline="-25000" lang="en" sz="1679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79" u="none" cap="none" strike="noStrike"/>
                        <a:t>I</a:t>
                      </a:r>
                      <a:r>
                        <a:rPr b="1" baseline="-25000" lang="en" sz="1679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79" u="none" cap="none" strike="noStrike"/>
                        <a:t>I</a:t>
                      </a:r>
                      <a:r>
                        <a:rPr b="1" baseline="-25000" lang="en" sz="1679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79" u="none" cap="none" strike="noStrike"/>
                        <a:t>I</a:t>
                      </a:r>
                      <a:r>
                        <a:rPr b="1" baseline="-25000" lang="en" sz="1679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79" u="none" cap="none" strike="noStrike"/>
                        <a:t>I</a:t>
                      </a:r>
                      <a:r>
                        <a:rPr b="1" baseline="-25000" lang="en" sz="1679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200" name="Google Shape;200;p24"/>
          <p:cNvCxnSpPr/>
          <p:nvPr/>
        </p:nvCxnSpPr>
        <p:spPr>
          <a:xfrm>
            <a:off x="3987464" y="2167786"/>
            <a:ext cx="1312200" cy="0"/>
          </a:xfrm>
          <a:prstGeom prst="straightConnector1">
            <a:avLst/>
          </a:prstGeom>
          <a:noFill/>
          <a:ln cap="flat" cmpd="sng" w="28575">
            <a:solidFill>
              <a:srgbClr val="212121"/>
            </a:solidFill>
            <a:prstDash val="dashDot"/>
            <a:round/>
            <a:headEnd len="sm" w="sm" type="none"/>
            <a:tailEnd len="med" w="med" type="stealth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3987464" y="2599586"/>
            <a:ext cx="922800" cy="0"/>
          </a:xfrm>
          <a:prstGeom prst="straightConnector1">
            <a:avLst/>
          </a:prstGeom>
          <a:noFill/>
          <a:ln cap="flat" cmpd="sng" w="28575">
            <a:solidFill>
              <a:srgbClr val="212121"/>
            </a:solidFill>
            <a:prstDash val="dashDot"/>
            <a:round/>
            <a:headEnd len="sm" w="sm" type="none"/>
            <a:tailEnd len="med" w="med" type="stealth"/>
          </a:ln>
        </p:spPr>
      </p:cxnSp>
      <p:cxnSp>
        <p:nvCxnSpPr>
          <p:cNvPr id="202" name="Google Shape;202;p24"/>
          <p:cNvCxnSpPr/>
          <p:nvPr/>
        </p:nvCxnSpPr>
        <p:spPr>
          <a:xfrm>
            <a:off x="3987464" y="3005987"/>
            <a:ext cx="778800" cy="0"/>
          </a:xfrm>
          <a:prstGeom prst="straightConnector1">
            <a:avLst/>
          </a:prstGeom>
          <a:noFill/>
          <a:ln cap="flat" cmpd="sng" w="28575">
            <a:solidFill>
              <a:srgbClr val="212121"/>
            </a:solidFill>
            <a:prstDash val="dashDot"/>
            <a:round/>
            <a:headEnd len="sm" w="sm" type="none"/>
            <a:tailEnd len="med" w="med" type="stealth"/>
          </a:ln>
        </p:spPr>
      </p:cxnSp>
      <p:cxnSp>
        <p:nvCxnSpPr>
          <p:cNvPr id="203" name="Google Shape;203;p24"/>
          <p:cNvCxnSpPr/>
          <p:nvPr/>
        </p:nvCxnSpPr>
        <p:spPr>
          <a:xfrm>
            <a:off x="3987463" y="3344653"/>
            <a:ext cx="778800" cy="0"/>
          </a:xfrm>
          <a:prstGeom prst="straightConnector1">
            <a:avLst/>
          </a:prstGeom>
          <a:noFill/>
          <a:ln cap="flat" cmpd="sng" w="28575">
            <a:solidFill>
              <a:srgbClr val="212121"/>
            </a:solidFill>
            <a:prstDash val="dashDot"/>
            <a:round/>
            <a:headEnd len="sm" w="sm" type="none"/>
            <a:tailEnd len="med" w="med" type="stealth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3987463" y="3725653"/>
            <a:ext cx="778800" cy="0"/>
          </a:xfrm>
          <a:prstGeom prst="straightConnector1">
            <a:avLst/>
          </a:prstGeom>
          <a:noFill/>
          <a:ln cap="flat" cmpd="sng" w="28575">
            <a:solidFill>
              <a:srgbClr val="212121"/>
            </a:solidFill>
            <a:prstDash val="dashDot"/>
            <a:round/>
            <a:headEnd len="sm" w="sm" type="none"/>
            <a:tailEnd len="med" w="med" type="stealth"/>
          </a:ln>
        </p:spPr>
      </p:cxnSp>
      <p:sp>
        <p:nvSpPr>
          <p:cNvPr id="205" name="Google Shape;205;p24"/>
          <p:cNvSpPr/>
          <p:nvPr/>
        </p:nvSpPr>
        <p:spPr>
          <a:xfrm>
            <a:off x="2924897" y="2802787"/>
            <a:ext cx="254100" cy="1151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7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5299797" y="2013897"/>
            <a:ext cx="82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4880697" y="2464120"/>
            <a:ext cx="101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4724063" y="3190764"/>
            <a:ext cx="82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4724063" y="2854842"/>
            <a:ext cx="82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724063" y="3571764"/>
            <a:ext cx="82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 rot="5400000">
            <a:off x="1608337" y="3609836"/>
            <a:ext cx="232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instrs.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3183130" y="4156200"/>
            <a:ext cx="159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Instructions Sequence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923026" y="2457772"/>
            <a:ext cx="880524" cy="355590"/>
          </a:xfrm>
          <a:prstGeom prst="flowChartTerminator">
            <a:avLst/>
          </a:prstGeom>
          <a:noFill/>
          <a:ln cap="flat" cmpd="sng" w="28575">
            <a:solidFill>
              <a:srgbClr val="B61C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79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Branching diagram" id="214" name="Google Shape;21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5760397" y="2376726"/>
            <a:ext cx="601966" cy="601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25" y="2167775"/>
            <a:ext cx="1364000" cy="13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>
            <a:off x="4164603" y="2949125"/>
            <a:ext cx="7728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25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Spectre in action</a:t>
            </a:r>
            <a:endParaRPr sz="3200"/>
          </a:p>
        </p:txBody>
      </p:sp>
      <p:sp>
        <p:nvSpPr>
          <p:cNvPr id="223" name="Google Shape;223;p25"/>
          <p:cNvSpPr txBox="1"/>
          <p:nvPr/>
        </p:nvSpPr>
        <p:spPr>
          <a:xfrm>
            <a:off x="441975" y="803800"/>
            <a:ext cx="4328100" cy="7803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(x &lt; array1_size)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 = array2[</a:t>
            </a:r>
            <a:r>
              <a:rPr b="1" lang="en" sz="1800">
                <a:solidFill>
                  <a:srgbClr val="FC1919"/>
                </a:solidFill>
                <a:latin typeface="Courier New"/>
                <a:ea typeface="Courier New"/>
                <a:cs typeface="Courier New"/>
                <a:sym typeface="Courier New"/>
              </a:rPr>
              <a:t>array1[x]</a:t>
            </a: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*2048]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25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944100" y="2949125"/>
            <a:ext cx="644100" cy="57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1588200" y="2949125"/>
            <a:ext cx="644100" cy="57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2232300" y="2949125"/>
            <a:ext cx="644100" cy="57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876400" y="2949125"/>
            <a:ext cx="644100" cy="57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3520500" y="2949125"/>
            <a:ext cx="644100" cy="57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4937425" y="2949125"/>
            <a:ext cx="644100" cy="572700"/>
          </a:xfrm>
          <a:prstGeom prst="rect">
            <a:avLst/>
          </a:prstGeom>
          <a:solidFill>
            <a:srgbClr val="FF787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5581525" y="2949125"/>
            <a:ext cx="644100" cy="572700"/>
          </a:xfrm>
          <a:prstGeom prst="rect">
            <a:avLst/>
          </a:prstGeom>
          <a:solidFill>
            <a:srgbClr val="FF787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6225625" y="2949125"/>
            <a:ext cx="644100" cy="572700"/>
          </a:xfrm>
          <a:prstGeom prst="rect">
            <a:avLst/>
          </a:prstGeom>
          <a:solidFill>
            <a:srgbClr val="FF787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6869725" y="2949125"/>
            <a:ext cx="644100" cy="572700"/>
          </a:xfrm>
          <a:prstGeom prst="rect">
            <a:avLst/>
          </a:prstGeom>
          <a:solidFill>
            <a:srgbClr val="FF787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7513825" y="2949125"/>
            <a:ext cx="644100" cy="572700"/>
          </a:xfrm>
          <a:prstGeom prst="rect">
            <a:avLst/>
          </a:prstGeom>
          <a:solidFill>
            <a:srgbClr val="FF787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8157925" y="2949125"/>
            <a:ext cx="644100" cy="572700"/>
          </a:xfrm>
          <a:prstGeom prst="rect">
            <a:avLst/>
          </a:prstGeom>
          <a:solidFill>
            <a:srgbClr val="FF787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6" name="Google Shape;236;p25"/>
          <p:cNvCxnSpPr/>
          <p:nvPr/>
        </p:nvCxnSpPr>
        <p:spPr>
          <a:xfrm>
            <a:off x="4185600" y="2949125"/>
            <a:ext cx="77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5"/>
          <p:cNvCxnSpPr/>
          <p:nvPr/>
        </p:nvCxnSpPr>
        <p:spPr>
          <a:xfrm>
            <a:off x="4185600" y="3521825"/>
            <a:ext cx="77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5"/>
          <p:cNvCxnSpPr>
            <a:endCxn id="225" idx="0"/>
          </p:cNvCxnSpPr>
          <p:nvPr/>
        </p:nvCxnSpPr>
        <p:spPr>
          <a:xfrm flipH="1">
            <a:off x="1266150" y="1733225"/>
            <a:ext cx="1613100" cy="121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5"/>
          <p:cNvCxnSpPr>
            <a:endCxn id="230" idx="0"/>
          </p:cNvCxnSpPr>
          <p:nvPr/>
        </p:nvCxnSpPr>
        <p:spPr>
          <a:xfrm>
            <a:off x="3172675" y="1747025"/>
            <a:ext cx="2086800" cy="120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5"/>
          <p:cNvSpPr txBox="1"/>
          <p:nvPr/>
        </p:nvSpPr>
        <p:spPr>
          <a:xfrm>
            <a:off x="587050" y="2077650"/>
            <a:ext cx="123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x = 0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4644475" y="1943375"/>
            <a:ext cx="423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x = 400 (out-of-bounds)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1041900" y="3521925"/>
            <a:ext cx="4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1686000" y="3521925"/>
            <a:ext cx="4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2330100" y="3521925"/>
            <a:ext cx="4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2974200" y="3521925"/>
            <a:ext cx="4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3618300" y="3521875"/>
            <a:ext cx="4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4937399" y="352187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5581524" y="352187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6225612" y="352187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6869737" y="352192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402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7513837" y="352187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403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8157937" y="3521925"/>
            <a:ext cx="6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404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500" y="3983725"/>
            <a:ext cx="644100" cy="64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4" name="Google Shape;254;p25"/>
          <p:cNvSpPr txBox="1"/>
          <p:nvPr/>
        </p:nvSpPr>
        <p:spPr>
          <a:xfrm>
            <a:off x="0" y="3025450"/>
            <a:ext cx="218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latin typeface="Helvetica Neue"/>
                <a:ea typeface="Helvetica Neue"/>
                <a:cs typeface="Helvetica Neue"/>
                <a:sym typeface="Helvetica Neue"/>
              </a:rPr>
              <a:t>array1</a:t>
            </a:r>
            <a:endParaRPr i="1"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5" y="2063750"/>
            <a:ext cx="1364000" cy="13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Spectre in action</a:t>
            </a:r>
            <a:endParaRPr sz="3200"/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225" y="2293600"/>
            <a:ext cx="1209400" cy="12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6230575" y="1421128"/>
            <a:ext cx="2194548" cy="2194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6"/>
          <p:cNvCxnSpPr/>
          <p:nvPr/>
        </p:nvCxnSpPr>
        <p:spPr>
          <a:xfrm rot="10800000">
            <a:off x="4853950" y="2804150"/>
            <a:ext cx="14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6"/>
          <p:cNvCxnSpPr/>
          <p:nvPr/>
        </p:nvCxnSpPr>
        <p:spPr>
          <a:xfrm rot="10800000">
            <a:off x="2198925" y="2857475"/>
            <a:ext cx="14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5" name="Google Shape;26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3750" y="2892450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6" name="Google Shape;26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6400" y="2630200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7" name="Google Shape;267;p26"/>
          <p:cNvSpPr txBox="1"/>
          <p:nvPr/>
        </p:nvSpPr>
        <p:spPr>
          <a:xfrm>
            <a:off x="5008550" y="639025"/>
            <a:ext cx="39771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Wrong decision 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by  branch predictor facilitates access of  </a:t>
            </a: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Secret 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26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7">
            <a:alphaModFix/>
          </a:blip>
          <a:srcRect b="15654" l="54824" r="0" t="0"/>
          <a:stretch/>
        </p:blipFill>
        <p:spPr>
          <a:xfrm rot="2700028">
            <a:off x="7378945" y="1894268"/>
            <a:ext cx="991388" cy="185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1550" y="2443525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1" name="Google Shape;271;p26"/>
          <p:cNvSpPr txBox="1"/>
          <p:nvPr/>
        </p:nvSpPr>
        <p:spPr>
          <a:xfrm>
            <a:off x="441975" y="803800"/>
            <a:ext cx="4328100" cy="7803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(x &lt; array1_size)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 = array2[</a:t>
            </a:r>
            <a:r>
              <a:rPr b="1" lang="en" sz="1800">
                <a:solidFill>
                  <a:srgbClr val="FC1919"/>
                </a:solidFill>
                <a:latin typeface="Courier New"/>
                <a:ea typeface="Courier New"/>
                <a:cs typeface="Courier New"/>
                <a:sym typeface="Courier New"/>
              </a:rPr>
              <a:t>array1[x]</a:t>
            </a: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*2048]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5" y="2063750"/>
            <a:ext cx="1364000" cy="13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25" y="2964175"/>
            <a:ext cx="681975" cy="6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Spectre in action</a:t>
            </a:r>
            <a:endParaRPr/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225" y="2293600"/>
            <a:ext cx="1209400" cy="12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6230575" y="1421128"/>
            <a:ext cx="2194548" cy="2194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7"/>
          <p:cNvCxnSpPr/>
          <p:nvPr/>
        </p:nvCxnSpPr>
        <p:spPr>
          <a:xfrm rot="10800000">
            <a:off x="4853950" y="2804150"/>
            <a:ext cx="14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7"/>
          <p:cNvCxnSpPr/>
          <p:nvPr/>
        </p:nvCxnSpPr>
        <p:spPr>
          <a:xfrm rot="10800000">
            <a:off x="2198925" y="2857475"/>
            <a:ext cx="14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3" name="Google Shape;2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3750" y="2892450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4" name="Google Shape;28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600" y="3077225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5" name="Google Shape;285;p27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5008550" y="639025"/>
            <a:ext cx="39771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Wrong decision 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by  branch predictor facilitates access of  </a:t>
            </a: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Secret 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7" name="Google Shape;287;p27"/>
          <p:cNvPicPr preferRelativeResize="0"/>
          <p:nvPr/>
        </p:nvPicPr>
        <p:blipFill rotWithShape="1">
          <a:blip r:embed="rId8">
            <a:alphaModFix/>
          </a:blip>
          <a:srcRect b="15654" l="54824" r="0" t="0"/>
          <a:stretch/>
        </p:blipFill>
        <p:spPr>
          <a:xfrm rot="2700028">
            <a:off x="7378945" y="1894268"/>
            <a:ext cx="991388" cy="185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1550" y="2443525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9" name="Google Shape;289;p27"/>
          <p:cNvSpPr txBox="1"/>
          <p:nvPr/>
        </p:nvSpPr>
        <p:spPr>
          <a:xfrm>
            <a:off x="441975" y="803800"/>
            <a:ext cx="4328100" cy="7803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(x &lt; array1_size)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 = array2[</a:t>
            </a:r>
            <a:r>
              <a:rPr b="1" lang="en" sz="1800">
                <a:solidFill>
                  <a:srgbClr val="FC1919"/>
                </a:solidFill>
                <a:latin typeface="Courier New"/>
                <a:ea typeface="Courier New"/>
                <a:cs typeface="Courier New"/>
                <a:sym typeface="Courier New"/>
              </a:rPr>
              <a:t>array1[x]</a:t>
            </a: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*2048]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5" y="2063750"/>
            <a:ext cx="1364000" cy="13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25" y="2964175"/>
            <a:ext cx="681975" cy="6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Spectre in action</a:t>
            </a:r>
            <a:endParaRPr/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225" y="2293600"/>
            <a:ext cx="1209400" cy="12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6230575" y="1421128"/>
            <a:ext cx="2194548" cy="2194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8"/>
          <p:cNvCxnSpPr/>
          <p:nvPr/>
        </p:nvCxnSpPr>
        <p:spPr>
          <a:xfrm rot="10800000">
            <a:off x="4853950" y="2804150"/>
            <a:ext cx="14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28"/>
          <p:cNvCxnSpPr/>
          <p:nvPr/>
        </p:nvCxnSpPr>
        <p:spPr>
          <a:xfrm rot="10800000">
            <a:off x="2198925" y="2857475"/>
            <a:ext cx="14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1" name="Google Shape;30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3635" y="3077225"/>
            <a:ext cx="734925" cy="7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3750" y="2892450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600" y="3077225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4" name="Google Shape;304;p28"/>
          <p:cNvSpPr txBox="1"/>
          <p:nvPr/>
        </p:nvSpPr>
        <p:spPr>
          <a:xfrm>
            <a:off x="287825" y="4070175"/>
            <a:ext cx="75864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Even though </a:t>
            </a: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processor state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 is </a:t>
            </a: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restored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Secret </a:t>
            </a: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remains in cache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 for attacker to exploit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28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5008550" y="639025"/>
            <a:ext cx="39771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Wrong decision 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by  branch predictor facilitates access of  </a:t>
            </a: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Secret 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 rotWithShape="1">
          <a:blip r:embed="rId9">
            <a:alphaModFix/>
          </a:blip>
          <a:srcRect b="15654" l="54824" r="0" t="0"/>
          <a:stretch/>
        </p:blipFill>
        <p:spPr>
          <a:xfrm rot="2700028">
            <a:off x="7378945" y="1894268"/>
            <a:ext cx="991388" cy="185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1550" y="2443525"/>
            <a:ext cx="454550" cy="45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9" name="Google Shape;309;p28"/>
          <p:cNvSpPr txBox="1"/>
          <p:nvPr/>
        </p:nvSpPr>
        <p:spPr>
          <a:xfrm>
            <a:off x="441975" y="803800"/>
            <a:ext cx="4328100" cy="7803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(x &lt; array1_size)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 = array2[</a:t>
            </a:r>
            <a:r>
              <a:rPr b="1" lang="en" sz="1800">
                <a:solidFill>
                  <a:srgbClr val="FC1919"/>
                </a:solidFill>
                <a:latin typeface="Courier New"/>
                <a:ea typeface="Courier New"/>
                <a:cs typeface="Courier New"/>
                <a:sym typeface="Courier New"/>
              </a:rPr>
              <a:t>array1[x]</a:t>
            </a: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*2048]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Real world attack? </a:t>
            </a:r>
            <a:endParaRPr sz="3200"/>
          </a:p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311701" y="785813"/>
            <a:ext cx="8520600" cy="4117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affects the world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Qualcomm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Summary: All the processors in the world </a:t>
            </a:r>
            <a:endParaRPr sz="3500"/>
          </a:p>
        </p:txBody>
      </p:sp>
      <p:pic>
        <p:nvPicPr>
          <p:cNvPr id="316" name="Google Shape;316;p29"/>
          <p:cNvPicPr preferRelativeResize="0"/>
          <p:nvPr/>
        </p:nvPicPr>
        <p:blipFill rotWithShape="1">
          <a:blip r:embed="rId3">
            <a:alphaModFix/>
          </a:blip>
          <a:srcRect b="0" l="0" r="38510" t="0"/>
          <a:stretch/>
        </p:blipFill>
        <p:spPr>
          <a:xfrm>
            <a:off x="2576900" y="1425375"/>
            <a:ext cx="4090576" cy="23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900" y="2529850"/>
            <a:ext cx="1210651" cy="12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99076" y="20707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Helvetica Neue"/>
                <a:ea typeface="Helvetica Neue"/>
                <a:cs typeface="Helvetica Neue"/>
                <a:sym typeface="Helvetica Neue"/>
              </a:rPr>
              <a:t>Need for Spee</a:t>
            </a:r>
            <a:r>
              <a:rPr lang="en" sz="3200"/>
              <a:t>d</a:t>
            </a:r>
            <a:endParaRPr b="1"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375" y="2292200"/>
            <a:ext cx="4574300" cy="22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574" y="1352049"/>
            <a:ext cx="1003276" cy="10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500" y="3423700"/>
            <a:ext cx="1156826" cy="115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4196" y="1523328"/>
            <a:ext cx="1156826" cy="11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7825" y="1149350"/>
            <a:ext cx="933175" cy="9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5896" y="3161905"/>
            <a:ext cx="1156826" cy="115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this affects you?</a:t>
            </a:r>
            <a:endParaRPr/>
          </a:p>
        </p:txBody>
      </p:sp>
      <p:sp>
        <p:nvSpPr>
          <p:cNvPr id="324" name="Google Shape;324;p30"/>
          <p:cNvSpPr txBox="1"/>
          <p:nvPr>
            <p:ph idx="1" type="body"/>
          </p:nvPr>
        </p:nvSpPr>
        <p:spPr>
          <a:xfrm>
            <a:off x="129150" y="4512000"/>
            <a:ext cx="8885700" cy="631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Tons of software patches: costly solution: 70% performance drop</a:t>
            </a:r>
            <a:endParaRPr/>
          </a:p>
        </p:txBody>
      </p:sp>
      <p:pic>
        <p:nvPicPr>
          <p:cNvPr id="325" name="Google Shape;325;p30"/>
          <p:cNvPicPr preferRelativeResize="0"/>
          <p:nvPr/>
        </p:nvPicPr>
        <p:blipFill rotWithShape="1">
          <a:blip r:embed="rId3">
            <a:alphaModFix/>
          </a:blip>
          <a:srcRect b="0" l="0" r="546" t="5446"/>
          <a:stretch/>
        </p:blipFill>
        <p:spPr>
          <a:xfrm>
            <a:off x="908000" y="637825"/>
            <a:ext cx="7327976" cy="39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180451" y="193440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</a:pPr>
            <a:r>
              <a:rPr lang="en"/>
              <a:t>Microarchitecture mitigations</a:t>
            </a:r>
            <a:endParaRPr/>
          </a:p>
        </p:txBody>
      </p:sp>
      <p:grpSp>
        <p:nvGrpSpPr>
          <p:cNvPr id="332" name="Google Shape;332;p31"/>
          <p:cNvGrpSpPr/>
          <p:nvPr/>
        </p:nvGrpSpPr>
        <p:grpSpPr>
          <a:xfrm>
            <a:off x="-99667" y="1959374"/>
            <a:ext cx="9085313" cy="789726"/>
            <a:chOff x="-112556" y="1643944"/>
            <a:chExt cx="12113751" cy="1052968"/>
          </a:xfrm>
        </p:grpSpPr>
        <p:sp>
          <p:nvSpPr>
            <p:cNvPr id="333" name="Google Shape;333;p31"/>
            <p:cNvSpPr txBox="1"/>
            <p:nvPr/>
          </p:nvSpPr>
          <p:spPr>
            <a:xfrm>
              <a:off x="-112556" y="1847549"/>
              <a:ext cx="349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</a:t>
              </a: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Invisispec[MICRO ‘18] </a:t>
              </a:r>
              <a:r>
                <a:rPr b="0" i="0" lang="en" sz="1200" u="none" cap="none" strike="noStrike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	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	</a:t>
              </a:r>
              <a:endParaRPr b="0" i="0" sz="12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1"/>
            <p:cNvSpPr txBox="1"/>
            <p:nvPr/>
          </p:nvSpPr>
          <p:spPr>
            <a:xfrm>
              <a:off x="4581508" y="1829150"/>
              <a:ext cx="5836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	                </a:t>
              </a: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Spec Taint Tracking[MICRO ‘19]        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	</a:t>
              </a:r>
              <a:endParaRPr b="0" i="0" sz="12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1"/>
            <p:cNvSpPr txBox="1"/>
            <p:nvPr/>
          </p:nvSpPr>
          <p:spPr>
            <a:xfrm>
              <a:off x="3716424" y="1643950"/>
              <a:ext cx="293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CleanupSpec[MICRO ‘19]</a:t>
              </a:r>
              <a:endParaRPr sz="1100"/>
            </a:p>
          </p:txBody>
        </p:sp>
        <p:cxnSp>
          <p:nvCxnSpPr>
            <p:cNvPr id="336" name="Google Shape;336;p31"/>
            <p:cNvCxnSpPr/>
            <p:nvPr/>
          </p:nvCxnSpPr>
          <p:spPr>
            <a:xfrm>
              <a:off x="837422" y="2339788"/>
              <a:ext cx="105171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diamond"/>
              <a:tailEnd len="med" w="med" type="triangl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</p:cxnSp>
        <p:sp>
          <p:nvSpPr>
            <p:cNvPr id="337" name="Google Shape;337;p31"/>
            <p:cNvSpPr/>
            <p:nvPr/>
          </p:nvSpPr>
          <p:spPr>
            <a:xfrm>
              <a:off x="1686229" y="2235368"/>
              <a:ext cx="209700" cy="231900"/>
            </a:xfrm>
            <a:prstGeom prst="ellipse">
              <a:avLst/>
            </a:prstGeom>
            <a:solidFill>
              <a:srgbClr val="3A484F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506735" y="2223816"/>
              <a:ext cx="209700" cy="231900"/>
            </a:xfrm>
            <a:prstGeom prst="ellipse">
              <a:avLst/>
            </a:prstGeom>
            <a:solidFill>
              <a:srgbClr val="3A484F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6242824" y="2223818"/>
              <a:ext cx="209700" cy="231900"/>
            </a:xfrm>
            <a:prstGeom prst="ellipse">
              <a:avLst/>
            </a:prstGeom>
            <a:solidFill>
              <a:srgbClr val="3A484F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1"/>
            <p:cNvSpPr txBox="1"/>
            <p:nvPr/>
          </p:nvSpPr>
          <p:spPr>
            <a:xfrm>
              <a:off x="10705994" y="2378913"/>
              <a:ext cx="11649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</a:t>
              </a:r>
              <a:endParaRPr b="0" i="0" sz="11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1"/>
            <p:cNvSpPr txBox="1"/>
            <p:nvPr/>
          </p:nvSpPr>
          <p:spPr>
            <a:xfrm>
              <a:off x="9068395" y="1643944"/>
              <a:ext cx="293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GhostMinion(GM)[MICRO ‘21]</a:t>
              </a:r>
              <a:endParaRPr sz="1100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9614714" y="2242936"/>
              <a:ext cx="209700" cy="231900"/>
            </a:xfrm>
            <a:prstGeom prst="ellipse">
              <a:avLst/>
            </a:prstGeom>
            <a:solidFill>
              <a:srgbClr val="3A484F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31"/>
          <p:cNvSpPr txBox="1"/>
          <p:nvPr/>
        </p:nvSpPr>
        <p:spPr>
          <a:xfrm>
            <a:off x="425600" y="3555075"/>
            <a:ext cx="8560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Degrades performance by </a:t>
            </a: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5 to 10%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 as compared to 70% (software mitigations) 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31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31"/>
          <p:cNvSpPr/>
          <p:nvPr/>
        </p:nvSpPr>
        <p:spPr>
          <a:xfrm>
            <a:off x="3755918" y="2408542"/>
            <a:ext cx="157200" cy="174000"/>
          </a:xfrm>
          <a:prstGeom prst="ellipse">
            <a:avLst/>
          </a:prstGeom>
          <a:solidFill>
            <a:srgbClr val="3A484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4136868" y="2673453"/>
            <a:ext cx="21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NDA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[MICRO ‘19]</a:t>
            </a:r>
            <a:endParaRPr sz="1100"/>
          </a:p>
        </p:txBody>
      </p:sp>
      <p:sp>
        <p:nvSpPr>
          <p:cNvPr id="347" name="Google Shape;347;p31"/>
          <p:cNvSpPr/>
          <p:nvPr/>
        </p:nvSpPr>
        <p:spPr>
          <a:xfrm>
            <a:off x="5603518" y="2408542"/>
            <a:ext cx="157200" cy="174000"/>
          </a:xfrm>
          <a:prstGeom prst="ellipse">
            <a:avLst/>
          </a:prstGeom>
          <a:solidFill>
            <a:srgbClr val="3A484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1713518" y="2673453"/>
            <a:ext cx="21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Delay-on-miss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200">
                <a:solidFill>
                  <a:schemeClr val="dk1"/>
                </a:solidFill>
              </a:rPr>
              <a:t>ISCA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‘19]</a:t>
            </a:r>
            <a:endParaRPr sz="1100"/>
          </a:p>
        </p:txBody>
      </p:sp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475" y="520700"/>
            <a:ext cx="892800" cy="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</a:pPr>
            <a:r>
              <a:rPr lang="en" sz="3200"/>
              <a:t>The good one: GhostMinion[MICRO 2021]</a:t>
            </a:r>
            <a:endParaRPr sz="3200"/>
          </a:p>
        </p:txBody>
      </p:sp>
      <p:sp>
        <p:nvSpPr>
          <p:cNvPr id="355" name="Google Shape;355;p32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1948073" y="2702147"/>
            <a:ext cx="16242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</a:t>
            </a:r>
            <a:endParaRPr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1739964" y="3341036"/>
            <a:ext cx="20436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LLC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926077" y="3900710"/>
            <a:ext cx="3674700" cy="37560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2040091" y="1060663"/>
            <a:ext cx="1418100" cy="565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2211670" y="1950012"/>
            <a:ext cx="10806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L1D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1" name="Google Shape;361;p32"/>
          <p:cNvCxnSpPr>
            <a:stCxn id="359" idx="2"/>
            <a:endCxn id="360" idx="0"/>
          </p:cNvCxnSpPr>
          <p:nvPr/>
        </p:nvCxnSpPr>
        <p:spPr>
          <a:xfrm>
            <a:off x="2749141" y="1626463"/>
            <a:ext cx="2700" cy="32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2" name="Google Shape;362;p32"/>
          <p:cNvCxnSpPr>
            <a:stCxn id="360" idx="2"/>
            <a:endCxn id="356" idx="0"/>
          </p:cNvCxnSpPr>
          <p:nvPr/>
        </p:nvCxnSpPr>
        <p:spPr>
          <a:xfrm>
            <a:off x="2751970" y="2284512"/>
            <a:ext cx="8100" cy="4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3" name="Google Shape;363;p32"/>
          <p:cNvCxnSpPr>
            <a:stCxn id="356" idx="2"/>
            <a:endCxn id="357" idx="0"/>
          </p:cNvCxnSpPr>
          <p:nvPr/>
        </p:nvCxnSpPr>
        <p:spPr>
          <a:xfrm>
            <a:off x="2760173" y="3036647"/>
            <a:ext cx="1500" cy="30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4" name="Google Shape;364;p32"/>
          <p:cNvCxnSpPr>
            <a:stCxn id="357" idx="2"/>
            <a:endCxn id="358" idx="0"/>
          </p:cNvCxnSpPr>
          <p:nvPr/>
        </p:nvCxnSpPr>
        <p:spPr>
          <a:xfrm>
            <a:off x="2761764" y="3675536"/>
            <a:ext cx="1800" cy="22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5" name="Google Shape;365;p32"/>
          <p:cNvSpPr/>
          <p:nvPr/>
        </p:nvSpPr>
        <p:spPr>
          <a:xfrm>
            <a:off x="3733800" y="1950000"/>
            <a:ext cx="1257300" cy="417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 cache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5219700" y="2675250"/>
            <a:ext cx="3185100" cy="900300"/>
          </a:xfrm>
          <a:prstGeom prst="rect">
            <a:avLst/>
          </a:prstGeom>
          <a:solidFill>
            <a:srgbClr val="FFA19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</a:t>
            </a: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cache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▸"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Stores all speculative data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▸"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Wiped on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mis-speculation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7" name="Google Shape;367;p32"/>
          <p:cNvCxnSpPr>
            <a:stCxn id="359" idx="3"/>
            <a:endCxn id="365" idx="0"/>
          </p:cNvCxnSpPr>
          <p:nvPr/>
        </p:nvCxnSpPr>
        <p:spPr>
          <a:xfrm>
            <a:off x="3458191" y="1343563"/>
            <a:ext cx="904200" cy="606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triangle"/>
            <a:tailEnd len="med" w="med" type="triangle"/>
          </a:ln>
        </p:spPr>
      </p:cxnSp>
      <p:cxnSp>
        <p:nvCxnSpPr>
          <p:cNvPr id="368" name="Google Shape;368;p32"/>
          <p:cNvCxnSpPr>
            <a:stCxn id="365" idx="2"/>
          </p:cNvCxnSpPr>
          <p:nvPr/>
        </p:nvCxnSpPr>
        <p:spPr>
          <a:xfrm flipH="1" rot="-5400000">
            <a:off x="3608550" y="3121500"/>
            <a:ext cx="1515600" cy="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33"/>
          <p:cNvSpPr/>
          <p:nvPr/>
        </p:nvSpPr>
        <p:spPr>
          <a:xfrm>
            <a:off x="3619648" y="2885672"/>
            <a:ext cx="16242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</a:t>
            </a:r>
            <a:endParaRPr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3411539" y="3524561"/>
            <a:ext cx="20436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LLC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2597652" y="4084235"/>
            <a:ext cx="3674700" cy="37560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3711666" y="1244188"/>
            <a:ext cx="1418100" cy="565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3883245" y="2133537"/>
            <a:ext cx="10806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L1D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9" name="Google Shape;379;p33"/>
          <p:cNvCxnSpPr>
            <a:stCxn id="377" idx="2"/>
            <a:endCxn id="378" idx="0"/>
          </p:cNvCxnSpPr>
          <p:nvPr/>
        </p:nvCxnSpPr>
        <p:spPr>
          <a:xfrm>
            <a:off x="4420716" y="1809988"/>
            <a:ext cx="2700" cy="32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80" name="Google Shape;380;p33"/>
          <p:cNvSpPr/>
          <p:nvPr/>
        </p:nvSpPr>
        <p:spPr>
          <a:xfrm>
            <a:off x="5481575" y="2133525"/>
            <a:ext cx="1315500" cy="417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 cache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1" name="Google Shape;381;p33"/>
          <p:cNvCxnSpPr>
            <a:stCxn id="377" idx="3"/>
            <a:endCxn id="380" idx="0"/>
          </p:cNvCxnSpPr>
          <p:nvPr/>
        </p:nvCxnSpPr>
        <p:spPr>
          <a:xfrm>
            <a:off x="5129766" y="1527088"/>
            <a:ext cx="1009500" cy="606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triangle"/>
            <a:tailEnd len="med" w="med" type="triangle"/>
          </a:ln>
        </p:spPr>
      </p:cxnSp>
      <p:sp>
        <p:nvSpPr>
          <p:cNvPr id="382" name="Google Shape;382;p33"/>
          <p:cNvSpPr txBox="1"/>
          <p:nvPr>
            <p:ph type="title"/>
          </p:nvPr>
        </p:nvSpPr>
        <p:spPr>
          <a:xfrm>
            <a:off x="60440" y="68336"/>
            <a:ext cx="84255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</a:pPr>
            <a:r>
              <a:rPr lang="en" sz="3000"/>
              <a:t>Is</a:t>
            </a:r>
            <a:r>
              <a:rPr lang="en" sz="3000"/>
              <a:t> p</a:t>
            </a:r>
            <a:r>
              <a:rPr lang="en" sz="3000"/>
              <a:t>refetching secure</a:t>
            </a:r>
            <a:r>
              <a:rPr lang="en" sz="3000"/>
              <a:t>?</a:t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530041" y="2118519"/>
            <a:ext cx="1491000" cy="364500"/>
          </a:xfrm>
          <a:prstGeom prst="roundRect">
            <a:avLst>
              <a:gd fmla="val 16667" name="adj"/>
            </a:avLst>
          </a:prstGeom>
          <a:solidFill>
            <a:srgbClr val="FFA19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Prefetcher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4" name="Google Shape;384;p33"/>
          <p:cNvCxnSpPr>
            <a:stCxn id="377" idx="1"/>
            <a:endCxn id="383" idx="0"/>
          </p:cNvCxnSpPr>
          <p:nvPr/>
        </p:nvCxnSpPr>
        <p:spPr>
          <a:xfrm flipH="1">
            <a:off x="1275666" y="1527088"/>
            <a:ext cx="2436000" cy="591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385" name="Google Shape;385;p33"/>
          <p:cNvCxnSpPr>
            <a:stCxn id="386" idx="0"/>
            <a:endCxn id="383" idx="2"/>
          </p:cNvCxnSpPr>
          <p:nvPr/>
        </p:nvCxnSpPr>
        <p:spPr>
          <a:xfrm rot="10800000">
            <a:off x="1275550" y="2482875"/>
            <a:ext cx="0" cy="68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6" name="Google Shape;386;p33"/>
          <p:cNvSpPr txBox="1"/>
          <p:nvPr/>
        </p:nvSpPr>
        <p:spPr>
          <a:xfrm>
            <a:off x="189400" y="3171675"/>
            <a:ext cx="2172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prefetching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7" name="Google Shape;387;p33"/>
          <p:cNvCxnSpPr>
            <a:stCxn id="383" idx="3"/>
            <a:endCxn id="378" idx="1"/>
          </p:cNvCxnSpPr>
          <p:nvPr/>
        </p:nvCxnSpPr>
        <p:spPr>
          <a:xfrm>
            <a:off x="2021041" y="2300769"/>
            <a:ext cx="18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sp>
        <p:nvSpPr>
          <p:cNvPr id="388" name="Google Shape;388;p33"/>
          <p:cNvSpPr txBox="1"/>
          <p:nvPr/>
        </p:nvSpPr>
        <p:spPr>
          <a:xfrm>
            <a:off x="2254755" y="1244206"/>
            <a:ext cx="585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2500097" y="2367279"/>
            <a:ext cx="748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Trigger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34"/>
          <p:cNvSpPr/>
          <p:nvPr/>
        </p:nvSpPr>
        <p:spPr>
          <a:xfrm>
            <a:off x="3619648" y="2885672"/>
            <a:ext cx="16242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</a:t>
            </a:r>
            <a:endParaRPr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3411539" y="3524561"/>
            <a:ext cx="20436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LLC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2597652" y="4084235"/>
            <a:ext cx="3674700" cy="37560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3711666" y="1244188"/>
            <a:ext cx="1418100" cy="565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3883245" y="2133537"/>
            <a:ext cx="10806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L1D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0" name="Google Shape;400;p34"/>
          <p:cNvCxnSpPr>
            <a:stCxn id="398" idx="2"/>
            <a:endCxn id="399" idx="0"/>
          </p:cNvCxnSpPr>
          <p:nvPr/>
        </p:nvCxnSpPr>
        <p:spPr>
          <a:xfrm>
            <a:off x="4420716" y="1809988"/>
            <a:ext cx="2700" cy="32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01" name="Google Shape;401;p34"/>
          <p:cNvSpPr/>
          <p:nvPr/>
        </p:nvSpPr>
        <p:spPr>
          <a:xfrm>
            <a:off x="5481575" y="2133525"/>
            <a:ext cx="1315500" cy="417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 cache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2" name="Google Shape;402;p34"/>
          <p:cNvCxnSpPr>
            <a:stCxn id="398" idx="3"/>
            <a:endCxn id="401" idx="0"/>
          </p:cNvCxnSpPr>
          <p:nvPr/>
        </p:nvCxnSpPr>
        <p:spPr>
          <a:xfrm>
            <a:off x="5129766" y="1527088"/>
            <a:ext cx="1009500" cy="606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triangle"/>
            <a:tailEnd len="med" w="med" type="triangle"/>
          </a:ln>
        </p:spPr>
      </p:cxnSp>
      <p:sp>
        <p:nvSpPr>
          <p:cNvPr id="403" name="Google Shape;403;p34"/>
          <p:cNvSpPr/>
          <p:nvPr/>
        </p:nvSpPr>
        <p:spPr>
          <a:xfrm>
            <a:off x="530041" y="2118519"/>
            <a:ext cx="1491000" cy="364500"/>
          </a:xfrm>
          <a:prstGeom prst="roundRect">
            <a:avLst>
              <a:gd fmla="val 16667" name="adj"/>
            </a:avLst>
          </a:prstGeom>
          <a:solidFill>
            <a:srgbClr val="FFA19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Prefetcher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4" name="Google Shape;404;p34"/>
          <p:cNvCxnSpPr>
            <a:stCxn id="398" idx="1"/>
            <a:endCxn id="403" idx="0"/>
          </p:cNvCxnSpPr>
          <p:nvPr/>
        </p:nvCxnSpPr>
        <p:spPr>
          <a:xfrm flipH="1">
            <a:off x="1275666" y="1527088"/>
            <a:ext cx="2436000" cy="591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405" name="Google Shape;405;p34"/>
          <p:cNvCxnSpPr>
            <a:stCxn id="406" idx="0"/>
            <a:endCxn id="403" idx="2"/>
          </p:cNvCxnSpPr>
          <p:nvPr/>
        </p:nvCxnSpPr>
        <p:spPr>
          <a:xfrm rot="10800000">
            <a:off x="1275550" y="2482875"/>
            <a:ext cx="0" cy="68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6" name="Google Shape;406;p34"/>
          <p:cNvSpPr txBox="1"/>
          <p:nvPr/>
        </p:nvSpPr>
        <p:spPr>
          <a:xfrm>
            <a:off x="189400" y="3171675"/>
            <a:ext cx="2172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prefetching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7" name="Google Shape;407;p34"/>
          <p:cNvCxnSpPr>
            <a:stCxn id="403" idx="3"/>
            <a:endCxn id="399" idx="1"/>
          </p:cNvCxnSpPr>
          <p:nvPr/>
        </p:nvCxnSpPr>
        <p:spPr>
          <a:xfrm>
            <a:off x="2021041" y="2300769"/>
            <a:ext cx="18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sp>
        <p:nvSpPr>
          <p:cNvPr id="408" name="Google Shape;408;p34"/>
          <p:cNvSpPr txBox="1"/>
          <p:nvPr/>
        </p:nvSpPr>
        <p:spPr>
          <a:xfrm>
            <a:off x="2254755" y="1244206"/>
            <a:ext cx="585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2500097" y="2367279"/>
            <a:ext cx="748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Trigger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6854680" y="2602787"/>
            <a:ext cx="1894200" cy="900300"/>
          </a:xfrm>
          <a:prstGeom prst="rect">
            <a:avLst/>
          </a:prstGeom>
          <a:solidFill>
            <a:srgbClr val="FFA19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&amp; Trigger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sng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On-access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safe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34"/>
          <p:cNvSpPr txBox="1"/>
          <p:nvPr>
            <p:ph type="title"/>
          </p:nvPr>
        </p:nvSpPr>
        <p:spPr>
          <a:xfrm>
            <a:off x="60440" y="68336"/>
            <a:ext cx="84255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</a:pPr>
            <a:r>
              <a:rPr lang="en" sz="3000"/>
              <a:t>Is prefetching secure?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425" y="829550"/>
            <a:ext cx="6335227" cy="34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5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The cost of safe prefetching </a:t>
            </a:r>
            <a:endParaRPr sz="2700"/>
          </a:p>
        </p:txBody>
      </p:sp>
      <p:sp>
        <p:nvSpPr>
          <p:cNvPr id="418" name="Google Shape;418;p35"/>
          <p:cNvSpPr txBox="1"/>
          <p:nvPr/>
        </p:nvSpPr>
        <p:spPr>
          <a:xfrm>
            <a:off x="108225" y="4483150"/>
            <a:ext cx="86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Intel and AMD spent three years to get 3% improvement </a:t>
            </a:r>
            <a:endParaRPr sz="1200"/>
          </a:p>
        </p:txBody>
      </p:sp>
      <p:sp>
        <p:nvSpPr>
          <p:cNvPr id="419" name="Google Shape;419;p35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35"/>
          <p:cNvSpPr/>
          <p:nvPr/>
        </p:nvSpPr>
        <p:spPr>
          <a:xfrm rot="2378151">
            <a:off x="6627587" y="1448537"/>
            <a:ext cx="998423" cy="63812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7485800" y="1228100"/>
            <a:ext cx="187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11% perf. drop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The tradeoff: Performance and security</a:t>
            </a:r>
            <a:endParaRPr sz="3300"/>
          </a:p>
        </p:txBody>
      </p:sp>
      <p:pic>
        <p:nvPicPr>
          <p:cNvPr id="427" name="Google Shape;4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0753"/>
            <a:ext cx="5061170" cy="415034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6"/>
          <p:cNvSpPr txBox="1"/>
          <p:nvPr/>
        </p:nvSpPr>
        <p:spPr>
          <a:xfrm>
            <a:off x="1160125" y="966725"/>
            <a:ext cx="598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Conflicting tradeoffs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9" name="Google Shape;4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000" y="1653550"/>
            <a:ext cx="1985900" cy="19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6"/>
          <p:cNvSpPr txBox="1"/>
          <p:nvPr/>
        </p:nvSpPr>
        <p:spPr>
          <a:xfrm>
            <a:off x="5213575" y="3895325"/>
            <a:ext cx="36186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Looks like a challenging problem to solve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Google Shape;431;p36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457200" lvl="0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work</a:t>
            </a:r>
            <a:endParaRPr i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968962" y="3055759"/>
            <a:ext cx="38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idx="12" type="sldNum"/>
          </p:nvPr>
        </p:nvSpPr>
        <p:spPr>
          <a:xfrm>
            <a:off x="8679346" y="4848300"/>
            <a:ext cx="483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38"/>
          <p:cNvSpPr/>
          <p:nvPr/>
        </p:nvSpPr>
        <p:spPr>
          <a:xfrm>
            <a:off x="540850" y="1994178"/>
            <a:ext cx="3779700" cy="10788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Negative impact of secure cache system on prefetching</a:t>
            </a:r>
            <a:endParaRPr i="0" sz="21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(Memory traffic)</a:t>
            </a:r>
            <a:endParaRPr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38"/>
          <p:cNvSpPr/>
          <p:nvPr/>
        </p:nvSpPr>
        <p:spPr>
          <a:xfrm>
            <a:off x="541020" y="3342076"/>
            <a:ext cx="3779700" cy="7506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Timeliness issues with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prefetching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38"/>
          <p:cNvSpPr/>
          <p:nvPr/>
        </p:nvSpPr>
        <p:spPr>
          <a:xfrm>
            <a:off x="5204460" y="2184243"/>
            <a:ext cx="3398700" cy="572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update filter (SUF)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38"/>
          <p:cNvSpPr/>
          <p:nvPr/>
        </p:nvSpPr>
        <p:spPr>
          <a:xfrm>
            <a:off x="5204275" y="3431100"/>
            <a:ext cx="3398700" cy="572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Timely </a:t>
            </a:r>
            <a:r>
              <a:rPr i="0" lang="en" sz="2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i="0" lang="en" sz="2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ecure </a:t>
            </a:r>
            <a:r>
              <a:rPr lang="en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Berti</a:t>
            </a:r>
            <a:r>
              <a:rPr i="0" lang="en" sz="2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(TS</a:t>
            </a:r>
            <a:r>
              <a:rPr lang="en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B)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p38"/>
          <p:cNvSpPr/>
          <p:nvPr/>
        </p:nvSpPr>
        <p:spPr>
          <a:xfrm>
            <a:off x="4533900" y="2352468"/>
            <a:ext cx="4572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8"/>
          <p:cNvSpPr/>
          <p:nvPr/>
        </p:nvSpPr>
        <p:spPr>
          <a:xfrm>
            <a:off x="4533900" y="3599251"/>
            <a:ext cx="4572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8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goal, insights and contributions</a:t>
            </a:r>
            <a:endParaRPr/>
          </a:p>
        </p:txBody>
      </p:sp>
      <p:sp>
        <p:nvSpPr>
          <p:cNvPr id="450" name="Google Shape;450;p38"/>
          <p:cNvSpPr txBox="1"/>
          <p:nvPr/>
        </p:nvSpPr>
        <p:spPr>
          <a:xfrm>
            <a:off x="529200" y="978663"/>
            <a:ext cx="8085600" cy="746400"/>
          </a:xfrm>
          <a:prstGeom prst="rect">
            <a:avLst/>
          </a:prstGeom>
          <a:solidFill>
            <a:srgbClr val="FFA19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design 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prefetcher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can work synergistically with secure cache system, 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losing performance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39"/>
          <p:cNvSpPr/>
          <p:nvPr/>
        </p:nvSpPr>
        <p:spPr>
          <a:xfrm>
            <a:off x="3467248" y="2885672"/>
            <a:ext cx="16242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</a:t>
            </a:r>
            <a:endParaRPr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3259139" y="3524561"/>
            <a:ext cx="20436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LLC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2445252" y="4084235"/>
            <a:ext cx="3674700" cy="37560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DRAM</a:t>
            </a:r>
            <a:endParaRPr sz="1100"/>
          </a:p>
        </p:txBody>
      </p:sp>
      <p:sp>
        <p:nvSpPr>
          <p:cNvPr id="459" name="Google Shape;459;p39"/>
          <p:cNvSpPr/>
          <p:nvPr/>
        </p:nvSpPr>
        <p:spPr>
          <a:xfrm>
            <a:off x="3559266" y="1244188"/>
            <a:ext cx="1418100" cy="565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3730845" y="2133537"/>
            <a:ext cx="10806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L1D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1" name="Google Shape;461;p39"/>
          <p:cNvCxnSpPr>
            <a:stCxn id="459" idx="2"/>
            <a:endCxn id="460" idx="0"/>
          </p:cNvCxnSpPr>
          <p:nvPr/>
        </p:nvCxnSpPr>
        <p:spPr>
          <a:xfrm>
            <a:off x="4268316" y="1809988"/>
            <a:ext cx="2700" cy="32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2" name="Google Shape;462;p39"/>
          <p:cNvSpPr/>
          <p:nvPr/>
        </p:nvSpPr>
        <p:spPr>
          <a:xfrm>
            <a:off x="6083975" y="2091975"/>
            <a:ext cx="1249200" cy="417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 cache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3" name="Google Shape;463;p39"/>
          <p:cNvCxnSpPr>
            <a:stCxn id="459" idx="3"/>
            <a:endCxn id="462" idx="0"/>
          </p:cNvCxnSpPr>
          <p:nvPr/>
        </p:nvCxnSpPr>
        <p:spPr>
          <a:xfrm>
            <a:off x="4977366" y="1527088"/>
            <a:ext cx="1731300" cy="564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triangle"/>
            <a:tailEnd len="med" w="med" type="triangle"/>
          </a:ln>
        </p:spPr>
      </p:cxnSp>
      <p:sp>
        <p:nvSpPr>
          <p:cNvPr id="464" name="Google Shape;464;p39"/>
          <p:cNvSpPr txBox="1"/>
          <p:nvPr>
            <p:ph type="title"/>
          </p:nvPr>
        </p:nvSpPr>
        <p:spPr>
          <a:xfrm>
            <a:off x="60440" y="68336"/>
            <a:ext cx="84255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2700"/>
              <a:buFont typeface="Arial"/>
              <a:buNone/>
            </a:pPr>
            <a:r>
              <a:rPr lang="en"/>
              <a:t>SUF + TSB in nutshell</a:t>
            </a:r>
            <a:endParaRPr/>
          </a:p>
        </p:txBody>
      </p:sp>
      <p:sp>
        <p:nvSpPr>
          <p:cNvPr id="465" name="Google Shape;465;p39"/>
          <p:cNvSpPr/>
          <p:nvPr/>
        </p:nvSpPr>
        <p:spPr>
          <a:xfrm>
            <a:off x="1163566" y="2118519"/>
            <a:ext cx="1491000" cy="364500"/>
          </a:xfrm>
          <a:prstGeom prst="roundRect">
            <a:avLst>
              <a:gd fmla="val 16667" name="adj"/>
            </a:avLst>
          </a:prstGeom>
          <a:solidFill>
            <a:srgbClr val="FFA19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Prefetcher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6" name="Google Shape;466;p39"/>
          <p:cNvCxnSpPr>
            <a:stCxn id="459" idx="1"/>
            <a:endCxn id="465" idx="0"/>
          </p:cNvCxnSpPr>
          <p:nvPr/>
        </p:nvCxnSpPr>
        <p:spPr>
          <a:xfrm flipH="1">
            <a:off x="1908966" y="1527088"/>
            <a:ext cx="1650300" cy="591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467" name="Google Shape;467;p39"/>
          <p:cNvCxnSpPr>
            <a:stCxn id="465" idx="3"/>
            <a:endCxn id="460" idx="1"/>
          </p:cNvCxnSpPr>
          <p:nvPr/>
        </p:nvCxnSpPr>
        <p:spPr>
          <a:xfrm>
            <a:off x="2654566" y="2300769"/>
            <a:ext cx="107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sp>
        <p:nvSpPr>
          <p:cNvPr id="468" name="Google Shape;468;p39"/>
          <p:cNvSpPr/>
          <p:nvPr/>
        </p:nvSpPr>
        <p:spPr>
          <a:xfrm rot="8931818">
            <a:off x="5327847" y="2698408"/>
            <a:ext cx="1178355" cy="1027816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69" name="Google Shape;4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725" y="2915975"/>
            <a:ext cx="486600" cy="4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476" y="2383821"/>
            <a:ext cx="591300" cy="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/>
          <p:cNvSpPr/>
          <p:nvPr/>
        </p:nvSpPr>
        <p:spPr>
          <a:xfrm>
            <a:off x="651075" y="3483000"/>
            <a:ext cx="1080600" cy="417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Helvetica Neue"/>
              </a:rPr>
              <a:t>TSB</a:t>
            </a:r>
          </a:p>
        </p:txBody>
      </p:sp>
      <p:sp>
        <p:nvSpPr>
          <p:cNvPr id="472" name="Google Shape;472;p39"/>
          <p:cNvSpPr/>
          <p:nvPr/>
        </p:nvSpPr>
        <p:spPr>
          <a:xfrm>
            <a:off x="6687425" y="3697175"/>
            <a:ext cx="1097530" cy="417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Helvetica Neue"/>
              </a:rPr>
              <a:t>SUF</a:t>
            </a:r>
          </a:p>
        </p:txBody>
      </p:sp>
      <p:sp>
        <p:nvSpPr>
          <p:cNvPr id="473" name="Google Shape;473;p39"/>
          <p:cNvSpPr txBox="1"/>
          <p:nvPr/>
        </p:nvSpPr>
        <p:spPr>
          <a:xfrm>
            <a:off x="423400" y="2990550"/>
            <a:ext cx="242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C19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Timeliness issue</a:t>
            </a:r>
            <a:endParaRPr sz="1900">
              <a:solidFill>
                <a:srgbClr val="FC191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39"/>
          <p:cNvSpPr txBox="1"/>
          <p:nvPr/>
        </p:nvSpPr>
        <p:spPr>
          <a:xfrm>
            <a:off x="6208500" y="32201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C19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Increased memory traffic</a:t>
            </a:r>
            <a:endParaRPr sz="1900">
              <a:solidFill>
                <a:srgbClr val="FC191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425" y="1169678"/>
            <a:ext cx="2194550" cy="21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>
            <p:ph type="title"/>
          </p:nvPr>
        </p:nvSpPr>
        <p:spPr>
          <a:xfrm>
            <a:off x="98326" y="1385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Helvetica Neue"/>
                <a:ea typeface="Helvetica Neue"/>
                <a:cs typeface="Helvetica Neue"/>
                <a:sym typeface="Helvetica Neue"/>
              </a:rPr>
              <a:t>The Bottleneck</a:t>
            </a:r>
            <a:endParaRPr b="1"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250" y="2735577"/>
            <a:ext cx="777251" cy="77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024" y="1511350"/>
            <a:ext cx="1788100" cy="17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2300" y="2570475"/>
            <a:ext cx="1079475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718900" y="3830325"/>
            <a:ext cx="438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CPU frequency maxed out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5424175" y="3830325"/>
            <a:ext cx="247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Memory is slow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Results</a:t>
            </a:r>
            <a:endParaRPr/>
          </a:p>
        </p:txBody>
      </p:sp>
      <p:sp>
        <p:nvSpPr>
          <p:cNvPr id="480" name="Google Shape;480;p40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40"/>
          <p:cNvSpPr txBox="1"/>
          <p:nvPr/>
        </p:nvSpPr>
        <p:spPr>
          <a:xfrm>
            <a:off x="529200" y="3674700"/>
            <a:ext cx="7933500" cy="746400"/>
          </a:xfrm>
          <a:prstGeom prst="rect">
            <a:avLst/>
          </a:prstGeom>
          <a:solidFill>
            <a:srgbClr val="FFA19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do not prefetch and interact with cache speculatively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So by definition we are still secure.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82" name="Google Shape;482;p40"/>
          <p:cNvGraphicFramePr/>
          <p:nvPr/>
        </p:nvGraphicFramePr>
        <p:xfrm>
          <a:off x="795475" y="1051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{ECB4E9E5-A22A-4856-A0B2-DC102B516BDA}</a:tableStyleId>
              </a:tblPr>
              <a:tblGrid>
                <a:gridCol w="2343150"/>
                <a:gridCol w="2133600"/>
                <a:gridCol w="1381125"/>
                <a:gridCol w="1543050"/>
              </a:tblGrid>
              <a:tr h="40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Proposals</a:t>
                      </a:r>
                      <a:endParaRPr b="1"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Performance</a:t>
                      </a:r>
                      <a:endParaRPr b="1"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Storage</a:t>
                      </a:r>
                      <a:endParaRPr b="1"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Security?</a:t>
                      </a:r>
                      <a:endParaRPr b="1"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4D"/>
                    </a:solidFill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GM</a:t>
                      </a:r>
                      <a:endParaRPr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[MICRO 2021]</a:t>
                      </a:r>
                      <a:endParaRPr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-11%</a:t>
                      </a:r>
                      <a:endParaRPr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2.40 KB</a:t>
                      </a:r>
                      <a:endParaRPr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Yes</a:t>
                      </a:r>
                      <a:endParaRPr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SUF + TSB</a:t>
                      </a:r>
                      <a:endParaRPr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[ISCA 2024*]</a:t>
                      </a:r>
                      <a:endParaRPr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+16%</a:t>
                      </a:r>
                      <a:endParaRPr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2.87 KB</a:t>
                      </a:r>
                      <a:endParaRPr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Yes</a:t>
                      </a:r>
                      <a:endParaRPr sz="24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Microarchitecture Ninjas</a:t>
            </a:r>
            <a:endParaRPr/>
          </a:p>
        </p:txBody>
      </p:sp>
      <p:sp>
        <p:nvSpPr>
          <p:cNvPr id="488" name="Google Shape;488;p41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9" name="Google Shape;4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9150" y="830575"/>
            <a:ext cx="4759599" cy="40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1"/>
          <p:cNvSpPr txBox="1"/>
          <p:nvPr/>
        </p:nvSpPr>
        <p:spPr>
          <a:xfrm>
            <a:off x="5129525" y="4565825"/>
            <a:ext cx="31308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Modifications in grey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496" name="Google Shape;496;p42"/>
          <p:cNvSpPr txBox="1"/>
          <p:nvPr/>
        </p:nvSpPr>
        <p:spPr>
          <a:xfrm>
            <a:off x="152400" y="747750"/>
            <a:ext cx="48396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AutoNum type="arabicPeriod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cache systems hinder prefetcher performance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(conflicting tradeoffs)</a:t>
            </a:r>
            <a:endParaRPr sz="2000">
              <a:solidFill>
                <a:srgbClr val="C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AutoNum type="arabicPeriod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Prefetchers not designed keeping Spectre attack in mind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AutoNum type="arabicPeriod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work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provides a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win-win </a:t>
            </a:r>
            <a:r>
              <a:rPr lang="en" sz="2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 off</a:t>
            </a:r>
            <a:r>
              <a:rPr lang="en" sz="2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under submission at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ISCA 2024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(flagship forum in the field of computer architecture)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Google Shape;4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125" y="709650"/>
            <a:ext cx="4114699" cy="421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200" y="908750"/>
            <a:ext cx="965151" cy="96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9400" y="908750"/>
            <a:ext cx="965150" cy="9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2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and questions</a:t>
            </a:r>
            <a:endParaRPr/>
          </a:p>
        </p:txBody>
      </p:sp>
      <p:sp>
        <p:nvSpPr>
          <p:cNvPr id="506" name="Google Shape;506;p43"/>
          <p:cNvSpPr txBox="1"/>
          <p:nvPr>
            <p:ph idx="1" type="body"/>
          </p:nvPr>
        </p:nvSpPr>
        <p:spPr>
          <a:xfrm>
            <a:off x="311701" y="785813"/>
            <a:ext cx="8520600" cy="4117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 free to email us for more queries and questions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sumon@cse.iitb.ac.in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biswa@cse.iitb.ac.in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625" y="1623075"/>
            <a:ext cx="278665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3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43"/>
          <p:cNvSpPr txBox="1"/>
          <p:nvPr/>
        </p:nvSpPr>
        <p:spPr>
          <a:xfrm>
            <a:off x="-496526" y="4757688"/>
            <a:ext cx="292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Images       Flaticon</a:t>
            </a:r>
            <a:endParaRPr b="0" i="1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933538" y="4819512"/>
            <a:ext cx="153275" cy="1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/>
          <p:nvPr>
            <p:ph idx="12" type="sldNum"/>
          </p:nvPr>
        </p:nvSpPr>
        <p:spPr>
          <a:xfrm>
            <a:off x="8660996" y="4848300"/>
            <a:ext cx="483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44"/>
          <p:cNvSpPr/>
          <p:nvPr/>
        </p:nvSpPr>
        <p:spPr>
          <a:xfrm>
            <a:off x="1359155" y="2084553"/>
            <a:ext cx="10806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L1D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1920668" y="2836688"/>
            <a:ext cx="16242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</a:t>
            </a:r>
            <a:endParaRPr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1712560" y="3475577"/>
            <a:ext cx="2043600" cy="334500"/>
          </a:xfrm>
          <a:prstGeom prst="roundRect">
            <a:avLst>
              <a:gd fmla="val 16667" name="adj"/>
            </a:avLst>
          </a:prstGeom>
          <a:solidFill>
            <a:srgbClr val="FC191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LLC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1098702" y="4035251"/>
            <a:ext cx="3674700" cy="37560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44"/>
          <p:cNvSpPr/>
          <p:nvPr/>
        </p:nvSpPr>
        <p:spPr>
          <a:xfrm>
            <a:off x="2081029" y="997079"/>
            <a:ext cx="1418100" cy="565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3215209" y="2082324"/>
            <a:ext cx="854100" cy="3345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2" name="Google Shape;522;p44"/>
          <p:cNvCxnSpPr>
            <a:stCxn id="517" idx="3"/>
            <a:endCxn id="521" idx="3"/>
          </p:cNvCxnSpPr>
          <p:nvPr/>
        </p:nvCxnSpPr>
        <p:spPr>
          <a:xfrm flipH="1" rot="10800000">
            <a:off x="3544868" y="2249438"/>
            <a:ext cx="524400" cy="754500"/>
          </a:xfrm>
          <a:prstGeom prst="bentConnector3">
            <a:avLst>
              <a:gd fmla="val 143607" name="adj1"/>
            </a:avLst>
          </a:prstGeom>
          <a:noFill/>
          <a:ln cap="flat" cmpd="sng" w="19050">
            <a:solidFill>
              <a:srgbClr val="0C0C0C"/>
            </a:solidFill>
            <a:prstDash val="lgDash"/>
            <a:round/>
            <a:headEnd len="med" w="med" type="triangle"/>
            <a:tailEnd len="med" w="med" type="triangle"/>
          </a:ln>
        </p:spPr>
      </p:cxnSp>
      <p:cxnSp>
        <p:nvCxnSpPr>
          <p:cNvPr id="523" name="Google Shape;523;p44"/>
          <p:cNvCxnSpPr>
            <a:stCxn id="518" idx="3"/>
            <a:endCxn id="521" idx="3"/>
          </p:cNvCxnSpPr>
          <p:nvPr/>
        </p:nvCxnSpPr>
        <p:spPr>
          <a:xfrm flipH="1" rot="10800000">
            <a:off x="3756160" y="2249627"/>
            <a:ext cx="313200" cy="1393200"/>
          </a:xfrm>
          <a:prstGeom prst="bentConnector3">
            <a:avLst>
              <a:gd fmla="val 282478" name="adj1"/>
            </a:avLst>
          </a:prstGeom>
          <a:noFill/>
          <a:ln cap="flat" cmpd="sng" w="19050">
            <a:solidFill>
              <a:srgbClr val="0C0C0C"/>
            </a:solidFill>
            <a:prstDash val="lgDash"/>
            <a:round/>
            <a:headEnd len="med" w="med" type="triangle"/>
            <a:tailEnd len="med" w="med" type="triangle"/>
          </a:ln>
        </p:spPr>
      </p:cxnSp>
      <p:cxnSp>
        <p:nvCxnSpPr>
          <p:cNvPr id="524" name="Google Shape;524;p44"/>
          <p:cNvCxnSpPr>
            <a:stCxn id="519" idx="3"/>
            <a:endCxn id="521" idx="3"/>
          </p:cNvCxnSpPr>
          <p:nvPr/>
        </p:nvCxnSpPr>
        <p:spPr>
          <a:xfrm rot="10800000">
            <a:off x="4069302" y="2249651"/>
            <a:ext cx="704100" cy="1973400"/>
          </a:xfrm>
          <a:prstGeom prst="bentConnector3">
            <a:avLst>
              <a:gd fmla="val -33819" name="adj1"/>
            </a:avLst>
          </a:prstGeom>
          <a:noFill/>
          <a:ln cap="flat" cmpd="sng" w="19050">
            <a:solidFill>
              <a:srgbClr val="0C0C0C"/>
            </a:solidFill>
            <a:prstDash val="lgDash"/>
            <a:round/>
            <a:headEnd len="med" w="med" type="triangle"/>
            <a:tailEnd len="med" w="med" type="triangle"/>
          </a:ln>
        </p:spPr>
      </p:cxnSp>
      <p:cxnSp>
        <p:nvCxnSpPr>
          <p:cNvPr id="525" name="Google Shape;525;p44"/>
          <p:cNvCxnSpPr>
            <a:stCxn id="521" idx="1"/>
            <a:endCxn id="516" idx="3"/>
          </p:cNvCxnSpPr>
          <p:nvPr/>
        </p:nvCxnSpPr>
        <p:spPr>
          <a:xfrm flipH="1">
            <a:off x="2439709" y="2249574"/>
            <a:ext cx="775500" cy="2100"/>
          </a:xfrm>
          <a:prstGeom prst="straightConnector1">
            <a:avLst/>
          </a:prstGeom>
          <a:noFill/>
          <a:ln cap="flat" cmpd="sng" w="19050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6" name="Google Shape;526;p44"/>
          <p:cNvCxnSpPr>
            <a:stCxn id="516" idx="2"/>
            <a:endCxn id="517" idx="0"/>
          </p:cNvCxnSpPr>
          <p:nvPr/>
        </p:nvCxnSpPr>
        <p:spPr>
          <a:xfrm flipH="1" rot="-5400000">
            <a:off x="2107355" y="2211153"/>
            <a:ext cx="417600" cy="833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7" name="Google Shape;527;p44"/>
          <p:cNvCxnSpPr>
            <a:stCxn id="517" idx="2"/>
            <a:endCxn id="518" idx="0"/>
          </p:cNvCxnSpPr>
          <p:nvPr/>
        </p:nvCxnSpPr>
        <p:spPr>
          <a:xfrm>
            <a:off x="2732768" y="3171188"/>
            <a:ext cx="1500" cy="304500"/>
          </a:xfrm>
          <a:prstGeom prst="straightConnector1">
            <a:avLst/>
          </a:prstGeom>
          <a:noFill/>
          <a:ln cap="flat" cmpd="sng" w="19050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8" name="Google Shape;528;p44"/>
          <p:cNvCxnSpPr>
            <a:stCxn id="517" idx="1"/>
            <a:endCxn id="516" idx="1"/>
          </p:cNvCxnSpPr>
          <p:nvPr/>
        </p:nvCxnSpPr>
        <p:spPr>
          <a:xfrm rot="10800000">
            <a:off x="1359068" y="2251838"/>
            <a:ext cx="561600" cy="752100"/>
          </a:xfrm>
          <a:prstGeom prst="bentConnector3">
            <a:avLst>
              <a:gd fmla="val 187501" name="adj1"/>
            </a:avLst>
          </a:prstGeom>
          <a:noFill/>
          <a:ln cap="flat" cmpd="sng" w="28575">
            <a:solidFill>
              <a:srgbClr val="0C0C0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29" name="Google Shape;529;p44"/>
          <p:cNvCxnSpPr>
            <a:stCxn id="518" idx="1"/>
          </p:cNvCxnSpPr>
          <p:nvPr/>
        </p:nvCxnSpPr>
        <p:spPr>
          <a:xfrm flipH="1" rot="10800000">
            <a:off x="1712560" y="3059927"/>
            <a:ext cx="208200" cy="582900"/>
          </a:xfrm>
          <a:prstGeom prst="bentConnector4">
            <a:avLst>
              <a:gd fmla="val -409131" name="adj1"/>
              <a:gd fmla="val 94183" name="adj2"/>
            </a:avLst>
          </a:prstGeom>
          <a:noFill/>
          <a:ln cap="flat" cmpd="sng" w="28575">
            <a:solidFill>
              <a:srgbClr val="0C0C0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0" name="Google Shape;530;p44"/>
          <p:cNvCxnSpPr/>
          <p:nvPr/>
        </p:nvCxnSpPr>
        <p:spPr>
          <a:xfrm flipH="1" rot="10800000">
            <a:off x="1098702" y="3725893"/>
            <a:ext cx="611700" cy="497100"/>
          </a:xfrm>
          <a:prstGeom prst="bentConnector3">
            <a:avLst>
              <a:gd fmla="val -39392" name="adj1"/>
            </a:avLst>
          </a:prstGeom>
          <a:noFill/>
          <a:ln cap="flat" cmpd="sng" w="28575">
            <a:solidFill>
              <a:srgbClr val="0C0C0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1" name="Google Shape;531;p44"/>
          <p:cNvCxnSpPr>
            <a:stCxn id="520" idx="2"/>
            <a:endCxn id="516" idx="0"/>
          </p:cNvCxnSpPr>
          <p:nvPr/>
        </p:nvCxnSpPr>
        <p:spPr>
          <a:xfrm rot="5400000">
            <a:off x="2083879" y="1378379"/>
            <a:ext cx="521700" cy="89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C0C0C"/>
            </a:solidFill>
            <a:prstDash val="lgDash"/>
            <a:round/>
            <a:headEnd len="med" w="med" type="triangle"/>
            <a:tailEnd len="med" w="med" type="triangle"/>
          </a:ln>
        </p:spPr>
      </p:cxnSp>
      <p:cxnSp>
        <p:nvCxnSpPr>
          <p:cNvPr id="532" name="Google Shape;532;p44"/>
          <p:cNvCxnSpPr>
            <a:stCxn id="520" idx="2"/>
            <a:endCxn id="521" idx="0"/>
          </p:cNvCxnSpPr>
          <p:nvPr/>
        </p:nvCxnSpPr>
        <p:spPr>
          <a:xfrm flipH="1" rot="-5400000">
            <a:off x="2956579" y="1396379"/>
            <a:ext cx="519300" cy="8523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rgbClr val="0C0C0C"/>
            </a:solidFill>
            <a:prstDash val="lgDash"/>
            <a:round/>
            <a:headEnd len="med" w="med" type="triangle"/>
            <a:tailEnd len="med" w="med" type="triangle"/>
          </a:ln>
        </p:spPr>
      </p:cxnSp>
      <p:grpSp>
        <p:nvGrpSpPr>
          <p:cNvPr id="533" name="Google Shape;533;p44"/>
          <p:cNvGrpSpPr/>
          <p:nvPr/>
        </p:nvGrpSpPr>
        <p:grpSpPr>
          <a:xfrm>
            <a:off x="5397602" y="1043077"/>
            <a:ext cx="2341426" cy="300024"/>
            <a:chOff x="373380" y="3511324"/>
            <a:chExt cx="2197490" cy="488400"/>
          </a:xfrm>
        </p:grpSpPr>
        <p:cxnSp>
          <p:nvCxnSpPr>
            <p:cNvPr id="534" name="Google Shape;534;p44"/>
            <p:cNvCxnSpPr/>
            <p:nvPr/>
          </p:nvCxnSpPr>
          <p:spPr>
            <a:xfrm>
              <a:off x="373380" y="3804267"/>
              <a:ext cx="571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</p:cxnSp>
        <p:sp>
          <p:nvSpPr>
            <p:cNvPr id="535" name="Google Shape;535;p44"/>
            <p:cNvSpPr txBox="1"/>
            <p:nvPr/>
          </p:nvSpPr>
          <p:spPr>
            <a:xfrm>
              <a:off x="991670" y="3511324"/>
              <a:ext cx="15792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Speculative path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36" name="Google Shape;536;p44"/>
          <p:cNvGrpSpPr/>
          <p:nvPr/>
        </p:nvGrpSpPr>
        <p:grpSpPr>
          <a:xfrm>
            <a:off x="5392281" y="1340133"/>
            <a:ext cx="3127290" cy="300024"/>
            <a:chOff x="6585245" y="3266332"/>
            <a:chExt cx="2598064" cy="488400"/>
          </a:xfrm>
        </p:grpSpPr>
        <p:cxnSp>
          <p:nvCxnSpPr>
            <p:cNvPr id="537" name="Google Shape;537;p44"/>
            <p:cNvCxnSpPr/>
            <p:nvPr/>
          </p:nvCxnSpPr>
          <p:spPr>
            <a:xfrm>
              <a:off x="6585245" y="3544142"/>
              <a:ext cx="505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8" name="Google Shape;538;p44"/>
            <p:cNvSpPr txBox="1"/>
            <p:nvPr/>
          </p:nvSpPr>
          <p:spPr>
            <a:xfrm>
              <a:off x="7129809" y="3266332"/>
              <a:ext cx="20535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Commit Write – hit in GM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39" name="Google Shape;539;p44"/>
          <p:cNvGrpSpPr/>
          <p:nvPr/>
        </p:nvGrpSpPr>
        <p:grpSpPr>
          <a:xfrm>
            <a:off x="5381203" y="1620900"/>
            <a:ext cx="3138352" cy="300208"/>
            <a:chOff x="6650484" y="5100666"/>
            <a:chExt cx="3489384" cy="488700"/>
          </a:xfrm>
        </p:grpSpPr>
        <p:cxnSp>
          <p:nvCxnSpPr>
            <p:cNvPr id="540" name="Google Shape;540;p44"/>
            <p:cNvCxnSpPr/>
            <p:nvPr/>
          </p:nvCxnSpPr>
          <p:spPr>
            <a:xfrm>
              <a:off x="6650484" y="5391468"/>
              <a:ext cx="695100" cy="0"/>
            </a:xfrm>
            <a:prstGeom prst="straightConnector1">
              <a:avLst/>
            </a:prstGeom>
            <a:noFill/>
            <a:ln cap="flat" cmpd="sng" w="38100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1" name="Google Shape;541;p44"/>
            <p:cNvSpPr txBox="1"/>
            <p:nvPr/>
          </p:nvSpPr>
          <p:spPr>
            <a:xfrm>
              <a:off x="7397868" y="5100666"/>
              <a:ext cx="2742000" cy="48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Commit Load – miss in GM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42" name="Google Shape;542;p44"/>
          <p:cNvSpPr txBox="1"/>
          <p:nvPr/>
        </p:nvSpPr>
        <p:spPr>
          <a:xfrm>
            <a:off x="5352251" y="2464575"/>
            <a:ext cx="3471600" cy="900300"/>
          </a:xfrm>
          <a:prstGeom prst="rect">
            <a:avLst/>
          </a:prstGeom>
          <a:solidFill>
            <a:srgbClr val="FFA19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Cache state untouched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▸"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LRU bits </a:t>
            </a:r>
            <a: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updated </a:t>
            </a: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hit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▸"/>
            </a:pPr>
            <a: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Bypass fills </a:t>
            </a: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L1/L2/LLC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5352251" y="3510500"/>
            <a:ext cx="3426000" cy="900300"/>
          </a:xfrm>
          <a:prstGeom prst="rect">
            <a:avLst/>
          </a:prstGeom>
          <a:solidFill>
            <a:srgbClr val="FF787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Caches updated On-commit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▸"/>
            </a:pPr>
            <a: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Writeback</a:t>
            </a: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L1-&gt; L2 -&gt; LLC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▸"/>
            </a:pPr>
            <a: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Re-fetch</a:t>
            </a:r>
            <a:r>
              <a:rPr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L1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2761437" y="2436435"/>
            <a:ext cx="1045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Writeback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>
            <a:off x="465413" y="1826590"/>
            <a:ext cx="1164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Re-fetch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6" name="Google Shape;546;p44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Devil is in the details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108226" y="1413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Caches: The Savior</a:t>
            </a:r>
            <a:endParaRPr sz="320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0753"/>
            <a:ext cx="8529222" cy="415034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108225" y="65125"/>
            <a:ext cx="8877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Towards</a:t>
            </a:r>
            <a:r>
              <a:rPr lang="en" sz="3100"/>
              <a:t> 100% hit rate: Hardware Prefetching</a:t>
            </a:r>
            <a:endParaRPr sz="31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50" y="803928"/>
            <a:ext cx="6000638" cy="415034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6026125" y="3555075"/>
            <a:ext cx="3080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Prefetchers improve performance by an average of </a:t>
            </a: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30%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3350" y="3909075"/>
            <a:ext cx="1979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Timeliness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 is 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the key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875" y="2994798"/>
            <a:ext cx="644100" cy="6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about security?</a:t>
            </a:r>
            <a:endParaRPr i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968962" y="3055759"/>
            <a:ext cx="38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31" y="881302"/>
            <a:ext cx="1382122" cy="1382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3057100" y="905400"/>
            <a:ext cx="5482800" cy="4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 a </a:t>
            </a:r>
            <a:r>
              <a:rPr b="1"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critical microarchitecture </a:t>
            </a:r>
            <a:r>
              <a:rPr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flaw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Flaw allowed attacker to read </a:t>
            </a:r>
            <a:r>
              <a:rPr b="1"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sensitive information from memory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Exploited </a:t>
            </a:r>
            <a:r>
              <a:rPr b="1"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execution </a:t>
            </a:r>
            <a:r>
              <a:rPr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 </a:t>
            </a:r>
            <a:r>
              <a:rPr b="1"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caches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159301" y="1385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Year 2018  </a:t>
            </a:r>
            <a:endParaRPr b="1"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200" y="2724150"/>
            <a:ext cx="1290400" cy="175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b="30863" l="36372" r="34264" t="2691"/>
          <a:stretch/>
        </p:blipFill>
        <p:spPr>
          <a:xfrm>
            <a:off x="278075" y="2724150"/>
            <a:ext cx="1382125" cy="17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6">
            <a:alphaModFix/>
          </a:blip>
          <a:srcRect b="63719" l="0" r="0" t="0"/>
          <a:stretch/>
        </p:blipFill>
        <p:spPr>
          <a:xfrm>
            <a:off x="5700525" y="28500"/>
            <a:ext cx="3443476" cy="10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6375" y="957502"/>
            <a:ext cx="1579274" cy="124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108226" y="65128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 recent years: Speculative Execution Attacks </a:t>
            </a:r>
            <a:endParaRPr sz="2800"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50" y="828050"/>
            <a:ext cx="7917202" cy="244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304800" y="3391950"/>
            <a:ext cx="8991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Spectre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[S&amp;P, 2019]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SMoTherSpectre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[CCS, 2019]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	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interference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[ASPLOS, 2021]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     PacMan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[ISCA 2022]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Downfall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[Usenix Security, 2023]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 Phantom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[MICRO 2023]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	Slam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[S&amp;P, 2024]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GadgetSpinner a week ago at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HPCA 2024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62729" y="4714800"/>
            <a:ext cx="6441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FA19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 on</a:t>
            </a:r>
            <a:endParaRPr b="1"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Speculative Execution</a:t>
            </a:r>
            <a:endParaRPr i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968962" y="3055759"/>
            <a:ext cx="38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s77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